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59" r:id="rId7"/>
    <p:sldId id="260" r:id="rId8"/>
    <p:sldId id="257" r:id="rId9"/>
    <p:sldId id="261" r:id="rId10"/>
    <p:sldId id="262" r:id="rId11"/>
    <p:sldId id="263" r:id="rId12"/>
    <p:sldId id="264" r:id="rId13"/>
    <p:sldId id="267" r:id="rId14"/>
    <p:sldId id="266" r:id="rId15"/>
    <p:sldId id="265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1079-2452-471F-A778-63F78A36173B}" type="datetimeFigureOut">
              <a:rPr lang="fi-FI" smtClean="0"/>
              <a:t>26.3.2024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5F9B-E3CB-42CC-9725-ED42FFACBF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61608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1079-2452-471F-A778-63F78A36173B}" type="datetimeFigureOut">
              <a:rPr lang="fi-FI" smtClean="0"/>
              <a:t>26.3.2024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5F9B-E3CB-42CC-9725-ED42FFACBF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44296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3A921079-2452-471F-A778-63F78A36173B}" type="datetimeFigureOut">
              <a:rPr lang="fi-FI" smtClean="0"/>
              <a:t>26.3.2024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87D75F9B-E3CB-42CC-9725-ED42FFACBF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473110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1079-2452-471F-A778-63F78A36173B}" type="datetimeFigureOut">
              <a:rPr lang="fi-FI" smtClean="0"/>
              <a:t>26.3.2024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5F9B-E3CB-42CC-9725-ED42FFACBF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901680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21079-2452-471F-A778-63F78A36173B}" type="datetimeFigureOut">
              <a:rPr lang="fi-FI" smtClean="0"/>
              <a:t>26.3.2024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75F9B-E3CB-42CC-9725-ED42FFACBF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2417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1079-2452-471F-A778-63F78A36173B}" type="datetimeFigureOut">
              <a:rPr lang="fi-FI" smtClean="0"/>
              <a:t>26.3.2024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5F9B-E3CB-42CC-9725-ED42FFACBF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018700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1079-2452-471F-A778-63F78A36173B}" type="datetimeFigureOut">
              <a:rPr lang="fi-FI" smtClean="0"/>
              <a:t>26.3.2024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5F9B-E3CB-42CC-9725-ED42FFACBF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306309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1079-2452-471F-A778-63F78A36173B}" type="datetimeFigureOut">
              <a:rPr lang="fi-FI" smtClean="0"/>
              <a:t>26.3.2024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5F9B-E3CB-42CC-9725-ED42FFACBF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979328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1079-2452-471F-A778-63F78A36173B}" type="datetimeFigureOut">
              <a:rPr lang="fi-FI" smtClean="0"/>
              <a:t>26.3.2024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5F9B-E3CB-42CC-9725-ED42FFACBF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575931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1079-2452-471F-A778-63F78A36173B}" type="datetimeFigureOut">
              <a:rPr lang="fi-FI" smtClean="0"/>
              <a:t>26.3.2024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5F9B-E3CB-42CC-9725-ED42FFACBF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134457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1079-2452-471F-A778-63F78A36173B}" type="datetimeFigureOut">
              <a:rPr lang="fi-FI" smtClean="0"/>
              <a:t>26.3.2024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5F9B-E3CB-42CC-9725-ED42FFACBF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732590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3A921079-2452-471F-A778-63F78A36173B}" type="datetimeFigureOut">
              <a:rPr lang="fi-FI" smtClean="0"/>
              <a:t>26.3.2024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87D75F9B-E3CB-42CC-9725-ED42FFACBF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0837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tl.fi/oppimateriaalit/liike-ja-mieli/liikunnan-ja-liikkumisen-yhteydet-terveyteen-ja-tyokykyyn" TargetMode="External"/><Relationship Id="rId3" Type="http://schemas.openxmlformats.org/officeDocument/2006/relationships/hyperlink" Target="https://pubmed.ncbi.nlm.nih.gov/36622555/" TargetMode="External"/><Relationship Id="rId7" Type="http://schemas.openxmlformats.org/officeDocument/2006/relationships/hyperlink" Target="https://www.terveyskirjasto.fi/dlk01079" TargetMode="External"/><Relationship Id="rId12" Type="http://schemas.openxmlformats.org/officeDocument/2006/relationships/hyperlink" Target="https://pubmed.ncbi.nlm.nih.gov/37046275/" TargetMode="External"/><Relationship Id="rId2" Type="http://schemas.openxmlformats.org/officeDocument/2006/relationships/hyperlink" Target="https://pubmed.ncbi.nlm.nih.gov/37493759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med.ncbi.nlm.nih.gov/19691365/" TargetMode="External"/><Relationship Id="rId11" Type="http://schemas.openxmlformats.org/officeDocument/2006/relationships/hyperlink" Target="https://pubmed.ncbi.nlm.nih.gov/34609100/" TargetMode="External"/><Relationship Id="rId5" Type="http://schemas.openxmlformats.org/officeDocument/2006/relationships/hyperlink" Target="https://pubmed.ncbi.nlm.nih.gov/15064596/" TargetMode="External"/><Relationship Id="rId10" Type="http://schemas.openxmlformats.org/officeDocument/2006/relationships/hyperlink" Target="https://pubmed.ncbi.nlm.nih.gov/34468591/" TargetMode="External"/><Relationship Id="rId4" Type="http://schemas.openxmlformats.org/officeDocument/2006/relationships/hyperlink" Target="https://pubmed.ncbi.nlm.nih.gov/29470825/" TargetMode="External"/><Relationship Id="rId9" Type="http://schemas.openxmlformats.org/officeDocument/2006/relationships/hyperlink" Target="https://www.duodecimlehti.fi/duo9935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6A704E-DBF7-46F2-8965-2261143842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KUNTOSALIHARJOITTELUN</a:t>
            </a:r>
            <a:br>
              <a:rPr lang="fi-FI" dirty="0"/>
            </a:br>
            <a:r>
              <a:rPr lang="fi-FI" dirty="0"/>
              <a:t>ALOITTAMINEN</a:t>
            </a:r>
          </a:p>
        </p:txBody>
      </p:sp>
    </p:spTree>
    <p:extLst>
      <p:ext uri="{BB962C8B-B14F-4D97-AF65-F5344CB8AC3E}">
        <p14:creationId xmlns:p14="http://schemas.microsoft.com/office/powerpoint/2010/main" val="185586457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7B2F29-FD56-424F-8370-6A90B0D76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DOMS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E3EB79-804A-4A7A-9FC4-A934E6064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0531" y="2153723"/>
            <a:ext cx="6147791" cy="4206240"/>
          </a:xfrm>
        </p:spPr>
        <p:txBody>
          <a:bodyPr>
            <a:normAutofit fontScale="85000" lnSpcReduction="20000"/>
          </a:bodyPr>
          <a:lstStyle/>
          <a:p>
            <a:r>
              <a:rPr lang="fi-FI" sz="2800" dirty="0"/>
              <a:t>DOMS on lyhenne sanoista "</a:t>
            </a:r>
            <a:r>
              <a:rPr lang="fi-FI" sz="2800" dirty="0" err="1"/>
              <a:t>Delayed</a:t>
            </a:r>
            <a:r>
              <a:rPr lang="fi-FI" sz="2800" dirty="0"/>
              <a:t> </a:t>
            </a:r>
            <a:r>
              <a:rPr lang="fi-FI" sz="2800" dirty="0" err="1"/>
              <a:t>Onset</a:t>
            </a:r>
            <a:r>
              <a:rPr lang="fi-FI" sz="2800" dirty="0"/>
              <a:t> </a:t>
            </a:r>
            <a:r>
              <a:rPr lang="fi-FI" sz="2800" dirty="0" err="1"/>
              <a:t>Muscle</a:t>
            </a:r>
            <a:r>
              <a:rPr lang="fi-FI" sz="2800" dirty="0"/>
              <a:t> </a:t>
            </a:r>
            <a:r>
              <a:rPr lang="fi-FI" sz="2800" dirty="0" err="1"/>
              <a:t>Soreness</a:t>
            </a:r>
            <a:r>
              <a:rPr lang="fi-FI" sz="2800" dirty="0"/>
              <a:t>", joka tarkoittaa viivästynyttä lihasarkuutta. Se on arkuutta, jota ilmenee lihaksissa 24-72 tuntia harjoituksen jälkeen.</a:t>
            </a:r>
          </a:p>
          <a:p>
            <a:r>
              <a:rPr lang="fi-FI" sz="2800" dirty="0"/>
              <a:t>DOMS on voimakkain ensimmäisten harjoitusten jälkeen.</a:t>
            </a:r>
          </a:p>
          <a:p>
            <a:r>
              <a:rPr lang="fi-FI" sz="2800" dirty="0"/>
              <a:t>DOMS ei ole vaarallista ja se paranee kevyellä liikunnalla, syömällä ja lepäämällä. DOMS kestää tyypillisesti pari– muutaman päivän.</a:t>
            </a:r>
          </a:p>
          <a:p>
            <a:r>
              <a:rPr lang="fi-FI" sz="2800" dirty="0"/>
              <a:t>Kun jatkat harjoittelua säännöllisesti, lihaksesi alkavat kestää suurempaa kuormitusta kipeytymättä.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4098" name="Picture 2" descr="Koulutus, Lihakset, Takaisin, Hartiat">
            <a:extLst>
              <a:ext uri="{FF2B5EF4-FFF2-40B4-BE49-F238E27FC236}">
                <a16:creationId xmlns:a16="http://schemas.microsoft.com/office/drawing/2014/main" id="{EB641C7C-2E8C-4B52-9EB5-4E39D0C45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7"/>
          <a:stretch/>
        </p:blipFill>
        <p:spPr bwMode="auto">
          <a:xfrm>
            <a:off x="658368" y="2297959"/>
            <a:ext cx="4416552" cy="373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4070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4FA84C-0F33-4E7D-80BC-5CC71EB64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Yleisimmät virheet kuntosalilla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41BC9F-ECC2-4E40-9665-07404E5F4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8" y="2015231"/>
            <a:ext cx="6347535" cy="4558593"/>
          </a:xfrm>
        </p:spPr>
        <p:txBody>
          <a:bodyPr>
            <a:normAutofit fontScale="70000" lnSpcReduction="20000"/>
          </a:bodyPr>
          <a:lstStyle/>
          <a:p>
            <a:r>
              <a:rPr lang="fi-FI" sz="3300" dirty="0"/>
              <a:t>Henkilö ei keskity </a:t>
            </a:r>
            <a:r>
              <a:rPr lang="fi-FI" sz="3300" dirty="0" err="1"/>
              <a:t>nostoasennon</a:t>
            </a:r>
            <a:r>
              <a:rPr lang="fi-FI" sz="3300" dirty="0"/>
              <a:t> ylläpitämiseen, jolloin loukkaantumisriski kasvaa</a:t>
            </a:r>
          </a:p>
          <a:p>
            <a:r>
              <a:rPr lang="fi-FI" sz="3300" dirty="0"/>
              <a:t>Henkilö pelkää käyttää riittäviä painoja tai aliarvioi omat voimansa, jolloin harjoittelu on tehotonta</a:t>
            </a:r>
          </a:p>
          <a:p>
            <a:r>
              <a:rPr lang="fi-FI" sz="3300" dirty="0"/>
              <a:t>Henkilö nostaa liian isoilla painoilla tekniikan ja </a:t>
            </a:r>
            <a:r>
              <a:rPr lang="fi-FI" sz="3300" dirty="0" err="1"/>
              <a:t>nostoasennon</a:t>
            </a:r>
            <a:r>
              <a:rPr lang="fi-FI" sz="3300" dirty="0"/>
              <a:t> säilymisen kustannuksella, jolloin loukkaantumisriski kasvaa</a:t>
            </a:r>
          </a:p>
          <a:p>
            <a:r>
              <a:rPr lang="fi-FI" sz="3300" dirty="0"/>
              <a:t>Henkilö ei ole nousujohteinen, eikä yritä tehdä asioita vähitellen paremmin, jolloin harjoittelu on tehotonta</a:t>
            </a:r>
          </a:p>
          <a:p>
            <a:r>
              <a:rPr lang="fi-FI" sz="3300" dirty="0"/>
              <a:t>Henkilö lopettaa harjoittelun, koska ensimmäisten kertojen jälkeen ”meni niin pahasti jumiin”</a:t>
            </a:r>
          </a:p>
          <a:p>
            <a:pPr marL="0" indent="0">
              <a:buNone/>
            </a:pPr>
            <a:endParaRPr lang="fi-FI" sz="2800" dirty="0"/>
          </a:p>
          <a:p>
            <a:endParaRPr lang="fi-FI" sz="2800" dirty="0"/>
          </a:p>
        </p:txBody>
      </p:sp>
      <p:pic>
        <p:nvPicPr>
          <p:cNvPr id="2050" name="Picture 2" descr="Ilmainen kuvapankkikuva tunnisteilla aasialainen nainen, aerobic, aktiivinen Kuvapankkikuva">
            <a:extLst>
              <a:ext uri="{FF2B5EF4-FFF2-40B4-BE49-F238E27FC236}">
                <a16:creationId xmlns:a16="http://schemas.microsoft.com/office/drawing/2014/main" id="{0034826F-AC60-4F07-9696-FD22AD655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027" y="2020026"/>
            <a:ext cx="4572131" cy="304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87238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BEA5DF-4923-4DF5-BAAA-F6D342BA1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Yhteenveto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B65C10-C9FE-4E34-B556-53B1B7089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08347"/>
            <a:ext cx="7599284" cy="506506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i-FI" sz="38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Franklin Gothic Demi Cond" panose="020B0706030402020204" pitchFamily="34" charset="0"/>
              </a:rPr>
              <a:t>Perehdy liikkeiden turvalliseen suoritustekniikkaan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3800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Franklin Gothic Demi Cond" panose="020B0706030402020204" pitchFamily="34" charset="0"/>
              </a:rPr>
              <a:t>Alkuverryttele</a:t>
            </a:r>
            <a:r>
              <a:rPr lang="fi-FI" sz="38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Franklin Gothic Demi Cond" panose="020B0706030402020204" pitchFamily="34" charset="0"/>
              </a:rPr>
              <a:t> erityisesti niveliä ja lihaksia, joita aiot käyttää harjoituksessa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38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Franklin Gothic Demi Cond" panose="020B0706030402020204" pitchFamily="34" charset="0"/>
              </a:rPr>
              <a:t>Harjoittele säännöllisesti samaa lihasryhmää 2-3 kertaa viikossa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38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Franklin Gothic Demi Cond" panose="020B0706030402020204" pitchFamily="34" charset="0"/>
              </a:rPr>
              <a:t>Valitse painot, joilla jaksat vähintään 8 nostoa, mutta et enempää kuin 12 nostoa.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38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Franklin Gothic Demi Cond" panose="020B0706030402020204" pitchFamily="34" charset="0"/>
              </a:rPr>
              <a:t>Tee kutakin liikettä 3-5 sarjaa ja lepää sarjojen välissä 1-3 min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38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Franklin Gothic Demi Cond" panose="020B0706030402020204" pitchFamily="34" charset="0"/>
              </a:rPr>
              <a:t>Lisää haastetta vähitellen, jotta kehityksesi jatkuu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38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Franklin Gothic Demi Cond" panose="020B0706030402020204" pitchFamily="34" charset="0"/>
              </a:rPr>
              <a:t>Jos kehitys pysähtyy, on viimeistään aika tehdä muutoksia harjoitteluun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67E8674-D9A4-411B-AB9E-B07CE0E4D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022"/>
          <a:stretch/>
        </p:blipFill>
        <p:spPr>
          <a:xfrm>
            <a:off x="7599284" y="2127364"/>
            <a:ext cx="4482758" cy="444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7864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A0E658-B82A-48E4-A061-77ACAF755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4BECEE-9812-4477-B35F-029B7EC9C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hlinkClick r:id="rId2"/>
              </a:rPr>
              <a:t>Strength training is more effective than aerobic exercise for improving </a:t>
            </a:r>
            <a:r>
              <a:rPr lang="en-US" dirty="0" err="1">
                <a:hlinkClick r:id="rId2"/>
              </a:rPr>
              <a:t>glycaemic</a:t>
            </a:r>
            <a:r>
              <a:rPr lang="en-US" dirty="0">
                <a:hlinkClick r:id="rId2"/>
              </a:rPr>
              <a:t> control and body composition in people with normal-weight type 2 diabetes: a </a:t>
            </a:r>
            <a:r>
              <a:rPr lang="en-US" dirty="0" err="1">
                <a:hlinkClick r:id="rId2"/>
              </a:rPr>
              <a:t>randomised</a:t>
            </a:r>
            <a:r>
              <a:rPr lang="en-US" dirty="0">
                <a:hlinkClick r:id="rId2"/>
              </a:rPr>
              <a:t> controlled trial - PubMed (nih.gov)</a:t>
            </a:r>
            <a:endParaRPr lang="en-US" dirty="0"/>
          </a:p>
          <a:p>
            <a:r>
              <a:rPr lang="en-US" dirty="0">
                <a:hlinkClick r:id="rId3"/>
              </a:rPr>
              <a:t>Resistance Training Induces Improvements in Range of Motion: A Systematic Review and Meta-Analysis - PubMed (nih.gov)</a:t>
            </a:r>
            <a:endParaRPr lang="en-US" dirty="0"/>
          </a:p>
          <a:p>
            <a:r>
              <a:rPr lang="en-US" dirty="0">
                <a:hlinkClick r:id="rId4"/>
              </a:rPr>
              <a:t>Effect of Resistance Training Frequency on Gains in Muscular Strength: A Systematic Review and Meta-Analysis - PubMed (nih.gov)</a:t>
            </a:r>
            <a:endParaRPr lang="en-US" dirty="0"/>
          </a:p>
          <a:p>
            <a:r>
              <a:rPr lang="en-US" dirty="0">
                <a:hlinkClick r:id="rId5"/>
              </a:rPr>
              <a:t>Fundamentals of resistance training: progression and exercise prescription - PubMed (nih.gov)</a:t>
            </a:r>
            <a:endParaRPr lang="en-US" dirty="0"/>
          </a:p>
          <a:p>
            <a:r>
              <a:rPr lang="en-US" dirty="0">
                <a:hlinkClick r:id="rId6"/>
              </a:rPr>
              <a:t>Rest interval between sets in strength training - PubMed (nih.gov)</a:t>
            </a:r>
            <a:endParaRPr lang="en-US" dirty="0"/>
          </a:p>
          <a:p>
            <a:r>
              <a:rPr lang="fi-FI" dirty="0">
                <a:hlinkClick r:id="rId7"/>
              </a:rPr>
              <a:t>Lihasvoimaharjoittelu – ohje keski-ikäisille ja sitä vanhemmille – Terveyskirjasto</a:t>
            </a:r>
            <a:endParaRPr lang="fi-FI" dirty="0"/>
          </a:p>
          <a:p>
            <a:r>
              <a:rPr lang="fi-FI" dirty="0">
                <a:hlinkClick r:id="rId8"/>
              </a:rPr>
              <a:t>Liikunnan ja liikkumisen yhteydet terveyteen ja työkykyyn | Työterveyslaitos (ttl.fi)</a:t>
            </a:r>
            <a:endParaRPr lang="fi-FI" dirty="0"/>
          </a:p>
          <a:p>
            <a:r>
              <a:rPr lang="fi-FI" dirty="0">
                <a:hlinkClick r:id="rId9"/>
              </a:rPr>
              <a:t>Lihasvoimaharjoittelu on liian vähän käytetty täsmälääke lihavuudessa ja vanhuudessa (duodecimlehti.fi)</a:t>
            </a:r>
            <a:endParaRPr lang="fi-FI" dirty="0"/>
          </a:p>
          <a:p>
            <a:r>
              <a:rPr lang="en-US" dirty="0">
                <a:hlinkClick r:id="rId10"/>
              </a:rPr>
              <a:t>Split or full-body workout routine: which is best to increase muscle strength and hypertrophy? - PubMed (nih.gov)</a:t>
            </a:r>
            <a:endParaRPr lang="en-US" dirty="0"/>
          </a:p>
          <a:p>
            <a:r>
              <a:rPr lang="en-US" dirty="0">
                <a:hlinkClick r:id="rId11"/>
              </a:rPr>
              <a:t>Machines and free weight exercises: a systematic review and meta-analysis comparing changes in muscle size, strength, and power - PubMed (nih.gov)</a:t>
            </a:r>
            <a:endParaRPr lang="en-US" dirty="0"/>
          </a:p>
          <a:p>
            <a:r>
              <a:rPr lang="en-US" dirty="0">
                <a:hlinkClick r:id="rId12"/>
              </a:rPr>
              <a:t>Which resistance training is safest to practice? A systematic review - PubMed (nih.gov)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997289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F04349-46E8-4C86-B5B6-40BEB025D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Askel 1. Tavoite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19FD18-90AA-4581-B013-DA055DB23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835" y="2023234"/>
            <a:ext cx="10622137" cy="4415753"/>
          </a:xfrm>
        </p:spPr>
        <p:txBody>
          <a:bodyPr/>
          <a:lstStyle/>
          <a:p>
            <a:r>
              <a:rPr lang="fi-FI" sz="2800" dirty="0"/>
              <a:t>Aseta itsellesi yksilöllinen tavoite</a:t>
            </a:r>
          </a:p>
          <a:p>
            <a:r>
              <a:rPr lang="fi-FI" sz="2800" dirty="0"/>
              <a:t>Tavoite määrittelee millaista harjoittelua sinun kannattaa tehdä</a:t>
            </a:r>
          </a:p>
          <a:p>
            <a:r>
              <a:rPr lang="fi-FI" sz="2800" dirty="0"/>
              <a:t>Tavoite voi olla melkein mitä tahansa, esimerkiksi: </a:t>
            </a:r>
          </a:p>
          <a:p>
            <a:pPr lvl="1"/>
            <a:r>
              <a:rPr lang="fi-FI" sz="2800" dirty="0"/>
              <a:t>Kehittää yleisesti lihaskuntoa</a:t>
            </a:r>
          </a:p>
          <a:p>
            <a:pPr lvl="1"/>
            <a:r>
              <a:rPr lang="fi-FI" sz="2800" dirty="0"/>
              <a:t>Kehittää erityisesti ylävartalon lihaskuntoa</a:t>
            </a:r>
          </a:p>
          <a:p>
            <a:pPr lvl="1"/>
            <a:r>
              <a:rPr lang="fi-FI" sz="2800" dirty="0"/>
              <a:t>Parantaa ryhtiä</a:t>
            </a:r>
          </a:p>
          <a:p>
            <a:pPr lvl="1"/>
            <a:r>
              <a:rPr lang="fi-FI" sz="2800" dirty="0"/>
              <a:t>Kuntouttaa polvi leikkauksen jälkeen</a:t>
            </a:r>
          </a:p>
          <a:p>
            <a:pPr lvl="1"/>
            <a:r>
              <a:rPr lang="fi-FI" sz="2800" dirty="0"/>
              <a:t>Tai kasvattaa pakaralihasten kokoa</a:t>
            </a:r>
          </a:p>
          <a:p>
            <a:pPr marL="228600" lvl="1" indent="0">
              <a:buNone/>
            </a:pPr>
            <a:endParaRPr lang="fi-FI" dirty="0"/>
          </a:p>
          <a:p>
            <a:pPr marL="228600" lvl="1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310ED5BC-3D6E-4B7C-B092-D00EFB420481}"/>
              </a:ext>
            </a:extLst>
          </p:cNvPr>
          <p:cNvSpPr/>
          <p:nvPr/>
        </p:nvSpPr>
        <p:spPr>
          <a:xfrm>
            <a:off x="1340528" y="3497802"/>
            <a:ext cx="4755472" cy="6214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142B7BA-1D67-428C-9D50-083FFBCB89D3}"/>
              </a:ext>
            </a:extLst>
          </p:cNvPr>
          <p:cNvSpPr txBox="1"/>
          <p:nvPr/>
        </p:nvSpPr>
        <p:spPr>
          <a:xfrm>
            <a:off x="9507984" y="3573224"/>
            <a:ext cx="2177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Bahnschrift SemiBold Condensed" panose="020B0502040204020203" pitchFamily="34" charset="0"/>
              </a:rPr>
              <a:t>Valitsen tämän!</a:t>
            </a:r>
          </a:p>
          <a:p>
            <a:r>
              <a:rPr lang="fi-FI" dirty="0">
                <a:latin typeface="Bahnschrift SemiBold Condensed" panose="020B0502040204020203" pitchFamily="34" charset="0"/>
              </a:rPr>
              <a:t>Tämä sopii minulle!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F86DD123-4BA3-43D5-B0B4-E123D77A1D3D}"/>
              </a:ext>
            </a:extLst>
          </p:cNvPr>
          <p:cNvCxnSpPr>
            <a:stCxn id="4" idx="6"/>
          </p:cNvCxnSpPr>
          <p:nvPr/>
        </p:nvCxnSpPr>
        <p:spPr>
          <a:xfrm>
            <a:off x="6096000" y="3808521"/>
            <a:ext cx="3287697" cy="710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>
            <a:extLst>
              <a:ext uri="{FF2B5EF4-FFF2-40B4-BE49-F238E27FC236}">
                <a16:creationId xmlns:a16="http://schemas.microsoft.com/office/drawing/2014/main" id="{48746F93-D8C7-433D-97CF-87C8916C0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172" y="4380987"/>
            <a:ext cx="3611617" cy="228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045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BB44B7-7949-4F0F-9E1F-C87E97D28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Askel 2. ”TREENIJAKO”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CD3A10-ADF1-4E31-A62C-2962814EB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2" y="1944209"/>
            <a:ext cx="6525087" cy="4629615"/>
          </a:xfrm>
        </p:spPr>
        <p:txBody>
          <a:bodyPr>
            <a:normAutofit/>
          </a:bodyPr>
          <a:lstStyle/>
          <a:p>
            <a:r>
              <a:rPr lang="fi-FI" sz="2800" dirty="0"/>
              <a:t>Samaa lihasryhmää (esim. reiden etuosia) tulee harjoitella 2-3 kertaa viikossa.</a:t>
            </a:r>
          </a:p>
          <a:p>
            <a:r>
              <a:rPr lang="fi-FI" sz="2800" dirty="0"/>
              <a:t>Yleensä kuntosaliharjoituksia ei kannata tehdä samalle lihasryhmälle peräkkäisinä päivinä. </a:t>
            </a:r>
          </a:p>
          <a:p>
            <a:r>
              <a:rPr lang="fi-FI" sz="2800" dirty="0"/>
              <a:t>”Treenijako” tarkoittaa sitä, mitä aiot kunakin päivänä harjoitella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CB1601D-01FB-473B-AD25-DEFA282ABE88}"/>
              </a:ext>
            </a:extLst>
          </p:cNvPr>
          <p:cNvSpPr txBox="1"/>
          <p:nvPr/>
        </p:nvSpPr>
        <p:spPr>
          <a:xfrm>
            <a:off x="6880190" y="1861217"/>
            <a:ext cx="31959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Tässä muutama esimerkki:</a:t>
            </a:r>
          </a:p>
          <a:p>
            <a:pPr lvl="1"/>
            <a:r>
              <a:rPr lang="fi-FI" dirty="0"/>
              <a:t>Ma: Jalat + keskivartalo</a:t>
            </a:r>
          </a:p>
          <a:p>
            <a:pPr lvl="1"/>
            <a:r>
              <a:rPr lang="fi-FI" dirty="0"/>
              <a:t>Ti: Ylävartalo</a:t>
            </a:r>
          </a:p>
          <a:p>
            <a:pPr lvl="1"/>
            <a:r>
              <a:rPr lang="fi-FI" dirty="0"/>
              <a:t>To: Jalat + keskivartalo</a:t>
            </a:r>
          </a:p>
          <a:p>
            <a:pPr lvl="1"/>
            <a:r>
              <a:rPr lang="fi-FI" dirty="0"/>
              <a:t>Pe: Ylävartalo</a:t>
            </a:r>
          </a:p>
          <a:p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947D1C1-3B38-4847-B4C4-666085DA8221}"/>
              </a:ext>
            </a:extLst>
          </p:cNvPr>
          <p:cNvSpPr txBox="1"/>
          <p:nvPr/>
        </p:nvSpPr>
        <p:spPr>
          <a:xfrm>
            <a:off x="6880191" y="3310739"/>
            <a:ext cx="27698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Tai:</a:t>
            </a:r>
          </a:p>
          <a:p>
            <a:pPr lvl="1"/>
            <a:r>
              <a:rPr lang="fi-FI" dirty="0"/>
              <a:t>Ma: Koko vartalo</a:t>
            </a:r>
          </a:p>
          <a:p>
            <a:pPr lvl="1"/>
            <a:r>
              <a:rPr lang="fi-FI" dirty="0"/>
              <a:t>Ke: Koko vartalo</a:t>
            </a:r>
          </a:p>
          <a:p>
            <a:pPr lvl="1"/>
            <a:r>
              <a:rPr lang="fi-FI" dirty="0"/>
              <a:t>Pe: Koko vartalo</a:t>
            </a:r>
          </a:p>
          <a:p>
            <a:pPr lvl="1"/>
            <a:endParaRPr lang="fi-FI" dirty="0"/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D2EE694-AFB4-4EF7-9115-068D2B533B73}"/>
              </a:ext>
            </a:extLst>
          </p:cNvPr>
          <p:cNvSpPr txBox="1"/>
          <p:nvPr/>
        </p:nvSpPr>
        <p:spPr>
          <a:xfrm>
            <a:off x="6880191" y="4474345"/>
            <a:ext cx="27698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Tai:</a:t>
            </a:r>
          </a:p>
          <a:p>
            <a:pPr lvl="1"/>
            <a:r>
              <a:rPr lang="fi-FI" dirty="0"/>
              <a:t>Ma: Rinta + olkapää</a:t>
            </a:r>
          </a:p>
          <a:p>
            <a:pPr lvl="1"/>
            <a:r>
              <a:rPr lang="fi-FI" dirty="0"/>
              <a:t>Ti: Jalat + keskivartalo</a:t>
            </a:r>
          </a:p>
          <a:p>
            <a:pPr lvl="1"/>
            <a:r>
              <a:rPr lang="fi-FI" dirty="0"/>
              <a:t>Ke: Selkä + käsivarret</a:t>
            </a:r>
          </a:p>
          <a:p>
            <a:pPr lvl="1"/>
            <a:r>
              <a:rPr lang="fi-FI" dirty="0"/>
              <a:t>To: Rinta + olkapää</a:t>
            </a:r>
          </a:p>
          <a:p>
            <a:pPr lvl="1"/>
            <a:r>
              <a:rPr lang="fi-FI" dirty="0"/>
              <a:t>Pe: Jalat + keskivartalo</a:t>
            </a:r>
          </a:p>
          <a:p>
            <a:pPr lvl="1"/>
            <a:r>
              <a:rPr lang="fi-FI" dirty="0"/>
              <a:t>La: Selkä + käsivarret</a:t>
            </a:r>
          </a:p>
          <a:p>
            <a:pPr lvl="1"/>
            <a:endParaRPr lang="fi-FI" dirty="0"/>
          </a:p>
          <a:p>
            <a:pPr lvl="1"/>
            <a:endParaRPr lang="fi-FI" dirty="0"/>
          </a:p>
          <a:p>
            <a:endParaRPr lang="fi-FI" dirty="0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46121646-8443-47B5-B3E7-BC4288B04C7F}"/>
              </a:ext>
            </a:extLst>
          </p:cNvPr>
          <p:cNvSpPr/>
          <p:nvPr/>
        </p:nvSpPr>
        <p:spPr>
          <a:xfrm>
            <a:off x="7146520" y="3310739"/>
            <a:ext cx="2201666" cy="1478651"/>
          </a:xfrm>
          <a:prstGeom prst="ellips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C8CFFF5A-7EB1-446E-BFF2-212CD534550E}"/>
              </a:ext>
            </a:extLst>
          </p:cNvPr>
          <p:cNvSpPr txBox="1"/>
          <p:nvPr/>
        </p:nvSpPr>
        <p:spPr>
          <a:xfrm>
            <a:off x="9907480" y="3429000"/>
            <a:ext cx="2177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Bahnschrift SemiBold Condensed" panose="020B0502040204020203" pitchFamily="34" charset="0"/>
              </a:rPr>
              <a:t>Valitsen tämän!</a:t>
            </a:r>
          </a:p>
          <a:p>
            <a:r>
              <a:rPr lang="fi-FI" dirty="0">
                <a:latin typeface="Bahnschrift SemiBold Condensed" panose="020B0502040204020203" pitchFamily="34" charset="0"/>
              </a:rPr>
              <a:t>Tämä sopii minulle!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0ED81DFC-E8B9-4582-9EF2-4A13D671948C}"/>
              </a:ext>
            </a:extLst>
          </p:cNvPr>
          <p:cNvCxnSpPr/>
          <p:nvPr/>
        </p:nvCxnSpPr>
        <p:spPr>
          <a:xfrm flipV="1">
            <a:off x="9348186" y="3615543"/>
            <a:ext cx="559294" cy="2284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87058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47372A-F92F-4B8E-9731-4E7B76F05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Askel 3. Liikkeiden valinta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39E7D3-2868-428C-B3A8-61DB63CE5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0" y="3219264"/>
            <a:ext cx="4734763" cy="3557151"/>
          </a:xfrm>
        </p:spPr>
        <p:txBody>
          <a:bodyPr>
            <a:normAutofit lnSpcReduction="10000"/>
          </a:bodyPr>
          <a:lstStyle/>
          <a:p>
            <a:r>
              <a:rPr lang="fi-FI" sz="2400" dirty="0"/>
              <a:t>Valitse jokaiseen kuntosaliharjoitukseen 4-8 liikettä, jotka edistävät parhaiten tavoitteesi saavuttamista</a:t>
            </a:r>
          </a:p>
          <a:p>
            <a:r>
              <a:rPr lang="fi-FI" sz="2400" dirty="0"/>
              <a:t>Voit käyttää myös samoja harjoituksia useampana päivänä viikossa</a:t>
            </a:r>
          </a:p>
          <a:p>
            <a:r>
              <a:rPr lang="fi-FI" sz="2400" dirty="0"/>
              <a:t>Aloita kuntosaliharjoitus sinulle tärkeimmällä liikkeellä, joka edistää tavoitettasi eniten</a:t>
            </a:r>
          </a:p>
          <a:p>
            <a:pPr marL="0" indent="0">
              <a:buNone/>
            </a:pPr>
            <a:endParaRPr lang="fi-FI" sz="2400" dirty="0"/>
          </a:p>
          <a:p>
            <a:endParaRPr lang="fi-FI" sz="2400" dirty="0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A34D6A2E-7D38-4AA5-853F-4AA6FAAEEB70}"/>
              </a:ext>
            </a:extLst>
          </p:cNvPr>
          <p:cNvSpPr txBox="1">
            <a:spLocks/>
          </p:cNvSpPr>
          <p:nvPr/>
        </p:nvSpPr>
        <p:spPr>
          <a:xfrm>
            <a:off x="130200" y="2073691"/>
            <a:ext cx="5080992" cy="1145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 err="1"/>
              <a:t>Alkuverryttele</a:t>
            </a:r>
            <a:r>
              <a:rPr lang="fi-FI" sz="2400" dirty="0"/>
              <a:t> erityisesti lihakset ja nivelet, joita aiot käyttää varsinaisessa harjoituksessa. 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3E9AFBE-CDB6-47EC-B433-F347F9F7C7C5}"/>
              </a:ext>
            </a:extLst>
          </p:cNvPr>
          <p:cNvSpPr txBox="1"/>
          <p:nvPr/>
        </p:nvSpPr>
        <p:spPr>
          <a:xfrm>
            <a:off x="8392359" y="1792936"/>
            <a:ext cx="40807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Esim.</a:t>
            </a:r>
          </a:p>
          <a:p>
            <a:r>
              <a:rPr lang="fi-FI" dirty="0"/>
              <a:t>Alkuverryttely:</a:t>
            </a:r>
          </a:p>
          <a:p>
            <a:r>
              <a:rPr lang="fi-FI" dirty="0"/>
              <a:t>Hyötyliikkumalla kuntosalille </a:t>
            </a:r>
          </a:p>
          <a:p>
            <a:r>
              <a:rPr lang="fi-FI" dirty="0"/>
              <a:t>+ </a:t>
            </a:r>
            <a:r>
              <a:rPr lang="fi-FI" dirty="0" err="1"/>
              <a:t>lämmittelynostoja</a:t>
            </a:r>
            <a:endParaRPr lang="fi-FI" dirty="0"/>
          </a:p>
          <a:p>
            <a:endParaRPr lang="fi-FI" dirty="0"/>
          </a:p>
          <a:p>
            <a:r>
              <a:rPr lang="fi-FI" dirty="0"/>
              <a:t>Maanantai ja perjantai: Koko vartalo</a:t>
            </a:r>
          </a:p>
          <a:p>
            <a:pPr marL="285750" indent="-285750">
              <a:buFontTx/>
              <a:buChar char="-"/>
            </a:pPr>
            <a:r>
              <a:rPr lang="fi-FI" dirty="0"/>
              <a:t>Kyykky</a:t>
            </a:r>
          </a:p>
          <a:p>
            <a:pPr marL="285750" indent="-285750">
              <a:buFontTx/>
              <a:buChar char="-"/>
            </a:pPr>
            <a:r>
              <a:rPr lang="fi-FI" dirty="0"/>
              <a:t>Romanialainen maastaveto</a:t>
            </a:r>
          </a:p>
          <a:p>
            <a:pPr marL="285750" indent="-285750">
              <a:buFontTx/>
              <a:buChar char="-"/>
            </a:pPr>
            <a:r>
              <a:rPr lang="fi-FI" dirty="0"/>
              <a:t>Vinopenkkipunnerrus käsipainoilla</a:t>
            </a:r>
          </a:p>
          <a:p>
            <a:pPr marL="285750" indent="-285750">
              <a:buFontTx/>
              <a:buChar char="-"/>
            </a:pPr>
            <a:r>
              <a:rPr lang="fi-FI" dirty="0"/>
              <a:t>Alataljasoutu</a:t>
            </a:r>
          </a:p>
          <a:p>
            <a:pPr marL="285750" indent="-285750">
              <a:buFontTx/>
              <a:buChar char="-"/>
            </a:pPr>
            <a:r>
              <a:rPr lang="fi-FI" dirty="0"/>
              <a:t>Kapteenin tuoli –liike</a:t>
            </a:r>
          </a:p>
          <a:p>
            <a:endParaRPr lang="fi-FI" dirty="0"/>
          </a:p>
          <a:p>
            <a:r>
              <a:rPr lang="fi-FI" dirty="0"/>
              <a:t>Keskiviikko: Koko vartalo</a:t>
            </a:r>
          </a:p>
          <a:p>
            <a:pPr marL="285750" indent="-285750">
              <a:buFontTx/>
              <a:buChar char="-"/>
            </a:pPr>
            <a:r>
              <a:rPr lang="fi-FI" dirty="0"/>
              <a:t>Askelkyykky taakse</a:t>
            </a:r>
          </a:p>
          <a:p>
            <a:pPr marL="285750" indent="-285750">
              <a:buFontTx/>
              <a:buChar char="-"/>
            </a:pPr>
            <a:r>
              <a:rPr lang="fi-FI" dirty="0"/>
              <a:t>Lantion nosto</a:t>
            </a:r>
          </a:p>
          <a:p>
            <a:pPr marL="285750" indent="-285750">
              <a:buFontTx/>
              <a:buChar char="-"/>
            </a:pPr>
            <a:r>
              <a:rPr lang="fi-FI" dirty="0"/>
              <a:t>Pystypunnerrus yhdellä kädellä</a:t>
            </a:r>
          </a:p>
          <a:p>
            <a:pPr marL="285750" indent="-285750">
              <a:buFontTx/>
              <a:buChar char="-"/>
            </a:pPr>
            <a:r>
              <a:rPr lang="fi-FI" dirty="0"/>
              <a:t>Ylätalja leveällä myötäotteella</a:t>
            </a:r>
          </a:p>
          <a:p>
            <a:pPr marL="285750" indent="-285750">
              <a:buFontTx/>
              <a:buChar char="-"/>
            </a:pPr>
            <a:r>
              <a:rPr lang="fi-FI" dirty="0"/>
              <a:t>Päkiöille nousu</a:t>
            </a:r>
          </a:p>
          <a:p>
            <a:pPr marL="285750" indent="-285750">
              <a:buFontTx/>
              <a:buChar char="-"/>
            </a:pP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1892592-E9DA-49D3-BCD5-4AB61A13B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007" y="1864664"/>
            <a:ext cx="3233308" cy="484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5018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0D8ABB-1853-486C-8187-ADE4A27FF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ASKEL 4. Tekniikat kuntoon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C86333-0172-4F18-BF30-C137BB45E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538" y="2292873"/>
            <a:ext cx="7133213" cy="420624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fi-FI" sz="3600" dirty="0"/>
              <a:t>Kuntosalilla on tärkeää keskittyä oikean tekniikan ja </a:t>
            </a:r>
            <a:r>
              <a:rPr lang="fi-FI" sz="3600" dirty="0" err="1"/>
              <a:t>nostoasennon</a:t>
            </a:r>
            <a:r>
              <a:rPr lang="fi-FI" sz="3600" dirty="0"/>
              <a:t> ylläpitämiseen</a:t>
            </a:r>
          </a:p>
          <a:p>
            <a:pPr>
              <a:buFontTx/>
              <a:buChar char="-"/>
            </a:pPr>
            <a:r>
              <a:rPr lang="fi-FI" sz="3600" dirty="0"/>
              <a:t>Painojen ja oman asennon hallitseminen ovat olennaisia asioita turvallisuuden kannalta</a:t>
            </a:r>
          </a:p>
          <a:p>
            <a:pPr>
              <a:buFontTx/>
              <a:buChar char="-"/>
            </a:pPr>
            <a:r>
              <a:rPr lang="fi-FI" sz="3600" dirty="0"/>
              <a:t>Perehdy, kuinka teet kunkin liikkeen turvallisesti ja tehokkaasti</a:t>
            </a:r>
          </a:p>
          <a:p>
            <a:pPr>
              <a:buFontTx/>
              <a:buChar char="-"/>
            </a:pPr>
            <a:r>
              <a:rPr lang="fi-FI" sz="3600" dirty="0"/>
              <a:t>Harjoittele liikkeiden tekniikkaa kevyesti</a:t>
            </a:r>
            <a:endParaRPr lang="fi-FI" sz="16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24E6E28-0095-4FF8-9375-911FE42DC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44" y="2405393"/>
            <a:ext cx="2686975" cy="39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5778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272789-B51D-497C-8136-F57DB028E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Askel 5. SARJAT JA TOISTOT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0E3C46-B4B0-4C2A-9510-AADD4CD2D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52" y="2011679"/>
            <a:ext cx="8007659" cy="4690961"/>
          </a:xfrm>
        </p:spPr>
        <p:txBody>
          <a:bodyPr>
            <a:normAutofit/>
          </a:bodyPr>
          <a:lstStyle/>
          <a:p>
            <a:r>
              <a:rPr lang="fi-FI" sz="2800" dirty="0"/>
              <a:t>Kun liikkeenä on esimerkiksi kyykky ja käyt kerran kyykyssä, tätä sanotaan yhdeksi toistoksi. </a:t>
            </a:r>
          </a:p>
          <a:p>
            <a:r>
              <a:rPr lang="fi-FI" sz="2800" dirty="0"/>
              <a:t>Kun käyt kyykyssä useita kertoja peräkkäin, tätä sanotaan sarjaksi</a:t>
            </a:r>
          </a:p>
          <a:p>
            <a:r>
              <a:rPr lang="fi-FI" sz="2800" dirty="0"/>
              <a:t>Perusvoimaharjoittelussa kutakin liikettä kannattaa tehdä 2-5 sarjaa, jotka kukin sisältävät 8-12 toistoa.</a:t>
            </a:r>
          </a:p>
          <a:p>
            <a:r>
              <a:rPr lang="fi-FI" sz="2800" dirty="0"/>
              <a:t>Tämä voidaan merkitä esimerkiksi näin: 3-5 x 8-12. Eli sarjat x toistot</a:t>
            </a:r>
          </a:p>
          <a:p>
            <a:r>
              <a:rPr lang="fi-FI" sz="2800" dirty="0"/>
              <a:t>Sarjojen välissä kannattaa yleensä levätä 1-3 minuuttia.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5BF389E-4086-487F-BC82-D1B40CCEE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111" y="4162476"/>
            <a:ext cx="3729151" cy="248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3204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4D999C-7778-4038-9BF4-5436AD82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Askel 6. PAINOJEN VALINTA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3A99BA-FABE-40A5-9C8F-BF41902D0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65" y="1899821"/>
            <a:ext cx="7168725" cy="4753104"/>
          </a:xfrm>
        </p:spPr>
        <p:txBody>
          <a:bodyPr>
            <a:normAutofit/>
          </a:bodyPr>
          <a:lstStyle/>
          <a:p>
            <a:r>
              <a:rPr lang="fi-FI" sz="2400" dirty="0"/>
              <a:t>Perusvoimaharjoittelussa kannattaa käyttää kuormaa (eli painoja), jotka ovat 70-80 % yhden toiston maksiminostostasi (eli siitä painosta, jonka jaksat nostaa tasan kerran)</a:t>
            </a:r>
          </a:p>
          <a:p>
            <a:r>
              <a:rPr lang="fi-FI" sz="2400" dirty="0"/>
              <a:t>70 % kuormalla jaksat nostaa 12 kertaa, mutta et ainuttakaan enempää</a:t>
            </a:r>
          </a:p>
          <a:p>
            <a:r>
              <a:rPr lang="fi-FI" sz="2400" dirty="0"/>
              <a:t>75 % kuormalla jaksat nostaa 10 kertaa, mutta et yhtään enempää</a:t>
            </a:r>
          </a:p>
          <a:p>
            <a:r>
              <a:rPr lang="fi-FI" sz="2400" dirty="0"/>
              <a:t>80 % kuormalla jaksat nostaa 8 kertaa, mutta yhdeksäs ei onnistu millään</a:t>
            </a:r>
          </a:p>
          <a:p>
            <a:r>
              <a:rPr lang="fi-FI" sz="2400" dirty="0"/>
              <a:t>Valitse siis painot, jolla onnistut täpärästi tekemään 8-12 toistoa.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EA44681-0E27-4E19-950F-8B368A3B7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149" y="1981429"/>
            <a:ext cx="3059925" cy="458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4450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3AFA43-C594-4938-BE40-4EE2CD7AA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Askel 7. Nousujohteisuus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0B9767-871D-4FA8-8BF1-36DFA6EDE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599" y="1990374"/>
            <a:ext cx="5286658" cy="4708716"/>
          </a:xfrm>
        </p:spPr>
        <p:txBody>
          <a:bodyPr>
            <a:normAutofit fontScale="92500" lnSpcReduction="20000"/>
          </a:bodyPr>
          <a:lstStyle/>
          <a:p>
            <a:r>
              <a:rPr lang="fi-FI" sz="2800" dirty="0"/>
              <a:t>Jotta harjoittelusi tuottaisi tuloksia, sinun täytyy olla nousujohteinen harjoittelussasi</a:t>
            </a:r>
          </a:p>
          <a:p>
            <a:r>
              <a:rPr lang="fi-FI" sz="2800" dirty="0"/>
              <a:t>Nousujohteisuus tarkoittaa sitä, että yrität olla vähitellen parempi kuin aiemmin; joko kasvattamalla kuormaa tai lisäämällä toistojen määrää tai lisäämällä sarjojen määrää. </a:t>
            </a:r>
          </a:p>
          <a:p>
            <a:r>
              <a:rPr lang="fi-FI" sz="2800" dirty="0"/>
              <a:t>Nousujohteisuudessa yrität siis säilyttää käytetyn kuorman 70-80 % tasolla, jotta kuorma ei käy sinulle liian kevyeksi, kun vahvistut, ja lakkaa tuottamasta tulosta.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37900210-6064-4D91-A886-657469D17E8D}"/>
              </a:ext>
            </a:extLst>
          </p:cNvPr>
          <p:cNvSpPr txBox="1">
            <a:spLocks/>
          </p:cNvSpPr>
          <p:nvPr/>
        </p:nvSpPr>
        <p:spPr>
          <a:xfrm>
            <a:off x="5785276" y="1990374"/>
            <a:ext cx="5498241" cy="4708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800" dirty="0"/>
              <a:t>Esim. </a:t>
            </a:r>
          </a:p>
          <a:p>
            <a:r>
              <a:rPr lang="fi-FI" sz="2800" dirty="0"/>
              <a:t>Viikolla 1: 3 x 8</a:t>
            </a:r>
          </a:p>
          <a:p>
            <a:r>
              <a:rPr lang="fi-FI" sz="2800" dirty="0"/>
              <a:t>Viikolla 2: 3 x 9</a:t>
            </a:r>
          </a:p>
          <a:p>
            <a:r>
              <a:rPr lang="fi-FI" sz="2800" dirty="0"/>
              <a:t>Viikolla 3: 3 x 10</a:t>
            </a:r>
          </a:p>
          <a:p>
            <a:r>
              <a:rPr lang="fi-FI" sz="2800" dirty="0"/>
              <a:t>Viikolla 4: 3 x 11</a:t>
            </a:r>
          </a:p>
          <a:p>
            <a:r>
              <a:rPr lang="fi-FI" sz="2800" dirty="0"/>
              <a:t>Viikolla 5: 3 x 12</a:t>
            </a:r>
          </a:p>
          <a:p>
            <a:r>
              <a:rPr lang="fi-FI" sz="2800" dirty="0"/>
              <a:t>Viikolla 6: Lisää painoja ja taas 3x8</a:t>
            </a:r>
          </a:p>
          <a:p>
            <a:pPr marL="0" indent="0">
              <a:buNone/>
            </a:pPr>
            <a:r>
              <a:rPr lang="fi-FI" sz="2800" dirty="0"/>
              <a:t>Jne.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25DD7C4-1ADD-44A7-9E6F-F2144DD63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182" y="468651"/>
            <a:ext cx="3064277" cy="459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3743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7D7217-C671-4804-A51A-8813BA1F9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Askel 8. Ärsykkeen vaihtelu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C8238E-79A5-4AD2-8DA9-18370B370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4" y="1935332"/>
            <a:ext cx="8708994" cy="4922668"/>
          </a:xfrm>
        </p:spPr>
        <p:txBody>
          <a:bodyPr>
            <a:normAutofit/>
          </a:bodyPr>
          <a:lstStyle/>
          <a:p>
            <a:r>
              <a:rPr lang="fi-FI" dirty="0"/>
              <a:t>Mikäli kehittymisesi pysähtyy ja ”jämähdät paikoilleen” (esimerkiksi tilanteeseen, jossa jaksat nostaa 3 x 10, 62,5kg kuormalla) ja et onnistu nostamaan seuraavalla viikolla yhdettätoista toistoa tai lisäämään kuormaa, on viimeistään muutoksen aika</a:t>
            </a:r>
          </a:p>
          <a:p>
            <a:r>
              <a:rPr lang="fi-FI" dirty="0"/>
              <a:t>Vaihtoehtoja ärsykkeen vaihtelulle on monia, mutta eräs tapa on vaihtaa liike toiseen liikkeeseen (esim. Kyykky </a:t>
            </a:r>
            <a:r>
              <a:rPr lang="fi-FI" dirty="0">
                <a:sym typeface="Wingdings" panose="05000000000000000000" pitchFamily="2" charset="2"/>
              </a:rPr>
              <a:t> Etukyykky). Voit ”kierrättää” liikkeitä harjoitusohjelmassasi.</a:t>
            </a:r>
          </a:p>
          <a:p>
            <a:r>
              <a:rPr lang="fi-FI" sz="2000" dirty="0">
                <a:sym typeface="Wingdings" panose="05000000000000000000" pitchFamily="2" charset="2"/>
              </a:rPr>
              <a:t>Muita vaihtoehtoja on esimerkiksi:</a:t>
            </a:r>
          </a:p>
          <a:p>
            <a:pPr lvl="1"/>
            <a:r>
              <a:rPr lang="fi-FI" sz="1800" dirty="0">
                <a:sym typeface="Wingdings" panose="05000000000000000000" pitchFamily="2" charset="2"/>
              </a:rPr>
              <a:t>Sarjamäärän kasvattaminen (esim. 3 x 10  4 x 10)</a:t>
            </a:r>
          </a:p>
          <a:p>
            <a:pPr lvl="1"/>
            <a:r>
              <a:rPr lang="fi-FI" sz="1600" dirty="0">
                <a:sym typeface="Wingdings" panose="05000000000000000000" pitchFamily="2" charset="2"/>
              </a:rPr>
              <a:t>Voimanmuodon vaihtaminen (esim. perusvoimaharjoittelu  maksimivoimaharjoittelu)</a:t>
            </a:r>
          </a:p>
          <a:p>
            <a:pPr lvl="1"/>
            <a:r>
              <a:rPr lang="fi-FI" sz="1400" dirty="0" err="1">
                <a:sym typeface="Wingdings" panose="05000000000000000000" pitchFamily="2" charset="2"/>
              </a:rPr>
              <a:t>Tempokikkailu</a:t>
            </a:r>
            <a:r>
              <a:rPr lang="fi-FI" sz="1400" dirty="0">
                <a:sym typeface="Wingdings" panose="05000000000000000000" pitchFamily="2" charset="2"/>
              </a:rPr>
              <a:t> (jarruta hitaammin ja/tai pysäytä vaikeaan kohtaan ja/tai kiihdytä nopeammin)</a:t>
            </a:r>
          </a:p>
          <a:p>
            <a:pPr lvl="1"/>
            <a:r>
              <a:rPr lang="fi-FI" sz="1200" dirty="0" err="1">
                <a:sym typeface="Wingdings" panose="05000000000000000000" pitchFamily="2" charset="2"/>
              </a:rPr>
              <a:t>Tehometodi</a:t>
            </a:r>
            <a:r>
              <a:rPr lang="fi-FI" sz="1200" dirty="0">
                <a:sym typeface="Wingdings" panose="05000000000000000000" pitchFamily="2" charset="2"/>
              </a:rPr>
              <a:t> (esim. ylikuormattu eksentrinen, pudotussarja, </a:t>
            </a:r>
            <a:r>
              <a:rPr lang="fi-FI" sz="1200" dirty="0" err="1">
                <a:sym typeface="Wingdings" panose="05000000000000000000" pitchFamily="2" charset="2"/>
              </a:rPr>
              <a:t>pakkotoistot</a:t>
            </a:r>
            <a:r>
              <a:rPr lang="fi-FI" sz="1200" dirty="0">
                <a:sym typeface="Wingdings" panose="05000000000000000000" pitchFamily="2" charset="2"/>
              </a:rPr>
              <a:t>, </a:t>
            </a:r>
            <a:r>
              <a:rPr lang="fi-FI" sz="1200" dirty="0" err="1">
                <a:sym typeface="Wingdings" panose="05000000000000000000" pitchFamily="2" charset="2"/>
              </a:rPr>
              <a:t>rest-pause</a:t>
            </a:r>
            <a:r>
              <a:rPr lang="fi-FI" sz="1200" dirty="0">
                <a:sym typeface="Wingdings" panose="05000000000000000000" pitchFamily="2" charset="2"/>
              </a:rPr>
              <a:t> </a:t>
            </a:r>
            <a:r>
              <a:rPr lang="fi-FI" sz="1200" dirty="0" err="1">
                <a:sym typeface="Wingdings" panose="05000000000000000000" pitchFamily="2" charset="2"/>
              </a:rPr>
              <a:t>tms</a:t>
            </a:r>
            <a:r>
              <a:rPr lang="fi-FI" sz="1200" dirty="0">
                <a:sym typeface="Wingdings" panose="05000000000000000000" pitchFamily="2" charset="2"/>
              </a:rPr>
              <a:t>…)</a:t>
            </a:r>
          </a:p>
          <a:p>
            <a:pPr lvl="1"/>
            <a:r>
              <a:rPr lang="fi-FI" sz="1100" dirty="0">
                <a:sym typeface="Wingdings" panose="05000000000000000000" pitchFamily="2" charset="2"/>
              </a:rPr>
              <a:t>Osittaiset toistot (eli käytä raskaampaa painoa, mutta lyhennä liikerataa: esim. maastaveto pukeilta tai lankkupenkki)</a:t>
            </a:r>
          </a:p>
          <a:p>
            <a:pPr marL="228600" lvl="1" indent="0">
              <a:buNone/>
            </a:pPr>
            <a:r>
              <a:rPr lang="fi-FI" sz="1000" dirty="0">
                <a:sym typeface="Wingdings" panose="05000000000000000000" pitchFamily="2" charset="2"/>
              </a:rPr>
              <a:t>Jne.</a:t>
            </a:r>
            <a:endParaRPr lang="fi-FI" sz="1100" dirty="0">
              <a:sym typeface="Wingdings" panose="05000000000000000000" pitchFamily="2" charset="2"/>
            </a:endParaRPr>
          </a:p>
          <a:p>
            <a:pPr marL="228600" lvl="1" indent="0">
              <a:buNone/>
            </a:pPr>
            <a:endParaRPr lang="fi-FI" sz="1200" dirty="0">
              <a:sym typeface="Wingdings" panose="05000000000000000000" pitchFamily="2" charset="2"/>
            </a:endParaRPr>
          </a:p>
          <a:p>
            <a:pPr lvl="1"/>
            <a:endParaRPr lang="fi-FI" dirty="0">
              <a:sym typeface="Wingdings" panose="05000000000000000000" pitchFamily="2" charset="2"/>
            </a:endParaRPr>
          </a:p>
          <a:p>
            <a:pPr lvl="1"/>
            <a:endParaRPr lang="fi-FI" dirty="0">
              <a:sym typeface="Wingdings" panose="05000000000000000000" pitchFamily="2" charset="2"/>
            </a:endParaRPr>
          </a:p>
          <a:p>
            <a:pPr marL="228600" lvl="1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pPr lvl="1"/>
            <a:endParaRPr lang="fi-FI" dirty="0">
              <a:sym typeface="Wingdings" panose="05000000000000000000" pitchFamily="2" charset="2"/>
            </a:endParaRPr>
          </a:p>
          <a:p>
            <a:pPr marL="228600" lvl="1" indent="0">
              <a:buNone/>
            </a:pPr>
            <a:endParaRPr lang="fi-FI" dirty="0"/>
          </a:p>
        </p:txBody>
      </p:sp>
      <p:pic>
        <p:nvPicPr>
          <p:cNvPr id="3074" name="Picture 2" descr="Ilmainen kuvapankkikuva tunnisteilla fitness, harjoitellaan, hyvässä kunnossa Kuvapankkikuva">
            <a:extLst>
              <a:ext uri="{FF2B5EF4-FFF2-40B4-BE49-F238E27FC236}">
                <a16:creationId xmlns:a16="http://schemas.microsoft.com/office/drawing/2014/main" id="{456CECBB-AD83-419A-BF4D-D6FE144E3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092" y="1935332"/>
            <a:ext cx="3124940" cy="468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129389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uorovärinen">
  <a:themeElements>
    <a:clrScheme name="Vuorovärinen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Vuorovärinen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uorovärine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106061F9495284B915DA393AE0AD145" ma:contentTypeVersion="14" ma:contentTypeDescription="Luo uusi asiakirja." ma:contentTypeScope="" ma:versionID="e9731d6b0449ddb375f9f0d54f948c41">
  <xsd:schema xmlns:xsd="http://www.w3.org/2001/XMLSchema" xmlns:xs="http://www.w3.org/2001/XMLSchema" xmlns:p="http://schemas.microsoft.com/office/2006/metadata/properties" xmlns:ns3="fa03d5d9-96da-48c3-8a8a-9f1d3aaff40d" targetNamespace="http://schemas.microsoft.com/office/2006/metadata/properties" ma:root="true" ma:fieldsID="06a1b9920440d4e5b53d622ebf0e3d80" ns3:_="">
    <xsd:import namespace="fa03d5d9-96da-48c3-8a8a-9f1d3aaff4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Locatio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03d5d9-96da-48c3-8a8a-9f1d3aaff4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2F2E85-9DF1-4D7E-A77C-907175CA8B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B99880-FE06-45E8-9D86-2D763F67F2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03d5d9-96da-48c3-8a8a-9f1d3aaff4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2A8E94-1F8C-4C57-B6B6-D7532E5BA085}">
  <ds:schemaRefs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fa03d5d9-96da-48c3-8a8a-9f1d3aaff40d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TM03090430[[fn=Vuorovärinen]]</Template>
  <TotalTime>241</TotalTime>
  <Words>1109</Words>
  <Application>Microsoft Office PowerPoint</Application>
  <PresentationFormat>Laajakuva</PresentationFormat>
  <Paragraphs>133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Bahnschrift SemiBold Condensed</vt:lpstr>
      <vt:lpstr>Corbel</vt:lpstr>
      <vt:lpstr>Franklin Gothic Demi Cond</vt:lpstr>
      <vt:lpstr>Wingdings</vt:lpstr>
      <vt:lpstr>Vuorovärinen</vt:lpstr>
      <vt:lpstr>KUNTOSALIHARJOITTELUN ALOITTAMINEN</vt:lpstr>
      <vt:lpstr>Askel 1. Tavoite</vt:lpstr>
      <vt:lpstr>Askel 2. ”TREENIJAKO”</vt:lpstr>
      <vt:lpstr>Askel 3. Liikkeiden valinta</vt:lpstr>
      <vt:lpstr>ASKEL 4. Tekniikat kuntoon</vt:lpstr>
      <vt:lpstr>Askel 5. SARJAT JA TOISTOT</vt:lpstr>
      <vt:lpstr>Askel 6. PAINOJEN VALINTA</vt:lpstr>
      <vt:lpstr>Askel 7. Nousujohteisuus</vt:lpstr>
      <vt:lpstr>Askel 8. Ärsykkeen vaihtelu</vt:lpstr>
      <vt:lpstr>DOMS</vt:lpstr>
      <vt:lpstr>Yleisimmät virheet kuntosalilla</vt:lpstr>
      <vt:lpstr>Yhteenveto</vt:lpstr>
      <vt:lpstr>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KUNTOSALIHARJOITTELUN ALOITTAMINEN</dc:title>
  <dc:creator>Tuikkanen Samuli</dc:creator>
  <cp:lastModifiedBy>Tuikkanen Samuli</cp:lastModifiedBy>
  <cp:revision>27</cp:revision>
  <dcterms:created xsi:type="dcterms:W3CDTF">2024-03-01T06:23:27Z</dcterms:created>
  <dcterms:modified xsi:type="dcterms:W3CDTF">2024-03-26T09:22:22Z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0x010100F106061F9495284B915DA393AE0AD145</vt:lpwstr>
  </property>
</Properties>
</file>