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9" r:id="rId6"/>
    <p:sldId id="258" r:id="rId7"/>
    <p:sldId id="259" r:id="rId8"/>
    <p:sldId id="260" r:id="rId9"/>
    <p:sldId id="270" r:id="rId10"/>
    <p:sldId id="257" r:id="rId11"/>
    <p:sldId id="261" r:id="rId12"/>
    <p:sldId id="262" r:id="rId13"/>
    <p:sldId id="263" r:id="rId14"/>
    <p:sldId id="264" r:id="rId15"/>
    <p:sldId id="267" r:id="rId16"/>
    <p:sldId id="266" r:id="rId17"/>
    <p:sldId id="265" r:id="rId18"/>
    <p:sldId id="271" r:id="rId19"/>
    <p:sldId id="2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079-2452-471F-A778-63F78A36173B}" type="datetimeFigureOut">
              <a:rPr lang="fi-FI" smtClean="0"/>
              <a:t>31.10.2024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5F9B-E3CB-42CC-9725-ED42FFACBF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61608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079-2452-471F-A778-63F78A36173B}" type="datetimeFigureOut">
              <a:rPr lang="fi-FI" smtClean="0"/>
              <a:t>31.10.2024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5F9B-E3CB-42CC-9725-ED42FFACBF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44296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3A921079-2452-471F-A778-63F78A36173B}" type="datetimeFigureOut">
              <a:rPr lang="fi-FI" smtClean="0"/>
              <a:t>31.10.2024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87D75F9B-E3CB-42CC-9725-ED42FFACBF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473110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079-2452-471F-A778-63F78A36173B}" type="datetimeFigureOut">
              <a:rPr lang="fi-FI" smtClean="0"/>
              <a:t>31.10.2024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5F9B-E3CB-42CC-9725-ED42FFACBF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901680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21079-2452-471F-A778-63F78A36173B}" type="datetimeFigureOut">
              <a:rPr lang="fi-FI" smtClean="0"/>
              <a:t>31.10.2024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75F9B-E3CB-42CC-9725-ED42FFACBF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2417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079-2452-471F-A778-63F78A36173B}" type="datetimeFigureOut">
              <a:rPr lang="fi-FI" smtClean="0"/>
              <a:t>31.10.2024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5F9B-E3CB-42CC-9725-ED42FFACBF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018700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079-2452-471F-A778-63F78A36173B}" type="datetimeFigureOut">
              <a:rPr lang="fi-FI" smtClean="0"/>
              <a:t>31.10.2024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5F9B-E3CB-42CC-9725-ED42FFACBF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306309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079-2452-471F-A778-63F78A36173B}" type="datetimeFigureOut">
              <a:rPr lang="fi-FI" smtClean="0"/>
              <a:t>31.10.2024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5F9B-E3CB-42CC-9725-ED42FFACBF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979328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079-2452-471F-A778-63F78A36173B}" type="datetimeFigureOut">
              <a:rPr lang="fi-FI" smtClean="0"/>
              <a:t>31.10.2024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5F9B-E3CB-42CC-9725-ED42FFACBF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575931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079-2452-471F-A778-63F78A36173B}" type="datetimeFigureOut">
              <a:rPr lang="fi-FI" smtClean="0"/>
              <a:t>31.10.2024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5F9B-E3CB-42CC-9725-ED42FFACBF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134457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079-2452-471F-A778-63F78A36173B}" type="datetimeFigureOut">
              <a:rPr lang="fi-FI" smtClean="0"/>
              <a:t>31.10.2024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5F9B-E3CB-42CC-9725-ED42FFACBF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732590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3A921079-2452-471F-A778-63F78A36173B}" type="datetimeFigureOut">
              <a:rPr lang="fi-FI" smtClean="0"/>
              <a:t>31.10.2024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7D75F9B-E3CB-42CC-9725-ED42FFACBF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0837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28755103/" TargetMode="External"/><Relationship Id="rId3" Type="http://schemas.openxmlformats.org/officeDocument/2006/relationships/hyperlink" Target="https://www.voimaavanhuuteen.fi/voimaharjoittelu/" TargetMode="External"/><Relationship Id="rId7" Type="http://schemas.openxmlformats.org/officeDocument/2006/relationships/hyperlink" Target="https://pubmed.ncbi.nlm.nih.gov/33433148/" TargetMode="External"/><Relationship Id="rId2" Type="http://schemas.openxmlformats.org/officeDocument/2006/relationships/hyperlink" Target="https://www.terveyskirjasto.fi/dlk0107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l.fi/aiheet/elintavat-ja-ravitsemus/liikunta/liikuntasuositukset#Hyv%C3%A4_lihaskuntoharjoittelu" TargetMode="External"/><Relationship Id="rId5" Type="http://schemas.openxmlformats.org/officeDocument/2006/relationships/hyperlink" Target="https://thl.fi/aiheet/elintavat-ja-ravitsemus/liikunta/liikuntasuositukset" TargetMode="External"/><Relationship Id="rId4" Type="http://schemas.openxmlformats.org/officeDocument/2006/relationships/hyperlink" Target="https://ukkinstituutti.fi/fyysinen-kunto/kunnon-osa-alueet/lihasvoima-ja-lihaskestavyys/" TargetMode="External"/><Relationship Id="rId9" Type="http://schemas.openxmlformats.org/officeDocument/2006/relationships/hyperlink" Target="https://pubmed.ncbi.nlm.nih.gov/19691365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fi/search?q=Vipunosto+sivulle+taljassa&amp;sca_esv=ce5b8641b88cc30d&amp;biw=1280&amp;bih=559&amp;ei=okkSZ_CcAtO7i-gP1fyvqQ4&amp;ved=0ahUKEwjw9bLg7JeJAxXT3QIHHVX-K-UQ4dUDCA8&amp;uact=5&amp;oq=Vipunosto+sivulle+taljassa&amp;gs_lp=Egxnd3Mtd2l6LXNlcnAiGlZpcHVub3N0byBzaXZ1bGxlIHRhbGphc3NhMgcQABiABBgTMggQABgTGBYYHjIIEAAYgAQYogQyCBAAGIAEGKIEMggQABiABBiiBDIIEAAYgAQYogQyCBAAGIAEGKIESJ9BUABY-j9wAngBkAEAmAGKAaABvBWqAQUxOC4xMLgBA8gBAPgBAZgCHqAC9xWoAgbCAgsQABiABBiRAhiKBcICBRAAGIAEwgILEC4YgAQY0QMYxwHCAgUQLhiABMICCxAuGIAEGJECGIoFwgILEC4YgAQYxwEYrwHCAhQQABiABBiRAhi0AhiKBRjqAtgBAcICGhAuGIAEGJECGNEDGLQCGMcBGIoFGOoC2AEBwgIREC4YgAQYkQIY0QMYxwEYigXCAiAQLhiABBiRAhjRAxjHARiKBRiXBRjcBBjeBBjgBNgBAsICBBAAGB7CAgYQABgWGB7CAgkQABiABBgTGA2YAwK6BgQIARgHugYGCAIQARgUkgcFMTkuMTGgB_62AQ&amp;sclient=gws-wiz-serp" TargetMode="External"/><Relationship Id="rId13" Type="http://schemas.openxmlformats.org/officeDocument/2006/relationships/hyperlink" Target="https://www.google.com/search?q=Ojentajapunnerrus+p%C3%A4%C3%A4n+takaa&amp;sca_esv=987a2e6060705a91&amp;rlz=1C1GCEB_enFI1127FI1127&amp;ei=mEoSZ7X2CLmCi-gP78utEA&amp;ved=0ahUKEwi1ouDV7ZeJAxU5wQIHHe9lCwIQ4dUDCA8&amp;uact=5&amp;oq=Ojentajapunnerrus+p%C3%A4%C3%A4n+takaa&amp;gs_lp=Egxnd3Mtd2l6LXNlcnAiHk9qZW50YWphcHVubmVycnVzIHDDpMOkbiB0YWthYTIHEAAYgAQYEzIHEAAYgAQYEzIIEAAYExgWGB4yCBAAGBMYFhgeMggQABiABBiiBDIIEAAYgAQYogQyCBAAGIAEGKIESPckUABY5x5wAHgBkAEAmAGbAaABmhSqAQQyNC40uAEDyAEA-AEBmAIcoALZFMICCxAuGIAEGJECGIoFwgIFEAAYgATCAgsQLhiABBjRAxjHAcICGhAuGIAEGJECGIoFGJcFGNwEGN4EGN8E2AEBwgIFEC4YgATCAiYQLhiABBiRAhiKBRiXBRjcBBjeBBjgBBj0AxjxAxj1Axj2A9gBAcICBBAAGB7CAgYQABgWGB7CAgkQABiABBgTGA2YAwC6BgYIARABGBSSBwQyMS43oAfItAE&amp;sclient=gws-wiz-serp" TargetMode="External"/><Relationship Id="rId18" Type="http://schemas.openxmlformats.org/officeDocument/2006/relationships/hyperlink" Target="https://www.google.com/search?q=Sel%C3%A4nojennus&amp;sca_esv=987a2e6060705a91&amp;rlz=1C1GCEB_enFI1127FI1127&amp;ei=K00SZ-zdJ4u3i-gPy6P0uA8&amp;ved=0ahUKEwisn52Q8JeJAxWL2wIHHcsRHfcQ4dUDCA8&amp;uact=5&amp;oq=Sel%C3%A4nojennus&amp;gs_lp=Egxnd3Mtd2l6LXNlcnAiDVNlbMOkbm9qZW5udXMyBRAAGIAEMgUQABiABDIEEAAYHjIEEAAYHjIEEAAYHjIEEAAYHjIEEAAYHjIEEAAYHjIEEAAYHjIEEAAYHkjPAVAAWABwAHgBkAEAmAFyoAFyqgEDMC4xuAEDyAEA-AEC-AEBmAIBoAJ3mAMAkgcDMC4xoAeOBQ&amp;sclient=gws-wiz-serp" TargetMode="External"/><Relationship Id="rId26" Type="http://schemas.openxmlformats.org/officeDocument/2006/relationships/hyperlink" Target="https://www.google.com/search?q=Maamiinakierto&amp;sca_esv=987a2e6060705a91&amp;rlz=1C1GCEB_enFI1127FI1127&amp;ei=iE0SZ6i-LJrti-gP8PmfgAg&amp;ved=0ahUKEwioos688JeJAxWa9gIHHfD8B4AQ4dUDCA8&amp;uact=5&amp;oq=Maamiinakierto&amp;gs_lp=Egxnd3Mtd2l6LXNlcnAiDk1hYW1paW5ha2llcnRvMggQABiABBiiBDIIEAAYgAQYogQyCBAAGIAEGKIEMggQABiABBiiBEieElAAWO8OcAB4AZABAJgBkwGgAagNqgEEMy4xMbgBA8gBAPgBAZgCDaAC8AzCAgsQABiABBiRAhiKBcICBRAAGIAEwgILEC4YgAQY0QMYxwHCAgUQLhiABMICCxAuGIAEGJECGIoFwgIaEC4YgAQYkQIYigUYlwUY3AQY3gQY4ATYAQHCAhoQLhiABBjRAxjHARiXBRjcBBjeBBjgBNgBAcICChAuGIAEGEMYigXCAhkQLhiABBhDGIoFGJcFGNwEGN4EGOAE2AEBwgINEC4YgAQY0QMYxwEYCsICBxAAGIAEGArCAhwQLhiABBjRAxjHARgKGJcFGNwEGN4EGOAE2AEBwgIHEC4YgAQYCsICDRAuGIAEGMcBGAoYrwHCAgQQABgewgIGEAAYChgewgIJEAAYgAQYChgNwgIGEAAYDRgewgIIEAAYChgNGB6YAwC6BgYIARABGBSSBwQyLjExoAeyjQE&amp;sclient=gws-wiz-serp" TargetMode="External"/><Relationship Id="rId3" Type="http://schemas.openxmlformats.org/officeDocument/2006/relationships/hyperlink" Target="https://www.google.fi/search?q=Alataljasoutu&amp;sca_esv=ce5b8641b88cc30d&amp;biw=1280&amp;bih=559&amp;ei=CEgSZ__wFJnWi-gPlaKFsQ4&amp;ved=0ahUKEwj_lIWd65eJAxUZ6wIHHRVRIeYQ4dUDCA8&amp;uact=5&amp;oq=Alataljasoutu&amp;gs_lp=Egxnd3Mtd2l6LXNlcnAiDUFsYXRhbGphc291dHUyBRAAGIAEMgQQABgeMgQQABgeMgYQABgKGB4yBBAAGB4yBBAAGB4yBBAAGB4yBBAAGB4yBBAAGB4yBBAAGB5I4AFQAFgAcAB4AZABAJgBbaABbaoBAzAuMbgBA8gBAPgBAvgBAZgCAaACcpgDAJIHAzAuMaAHzQU&amp;sclient=gws-wiz-serp" TargetMode="External"/><Relationship Id="rId21" Type="http://schemas.openxmlformats.org/officeDocument/2006/relationships/hyperlink" Target="https://www.google.com/search?q=Polvenkoukistuslaite&amp;sca_esv=987a2e6060705a91&amp;rlz=1C1GCEB_enFI1127FI1127&amp;ei=p00SZ_7hJaGNi-gPyeTykAE&amp;ved=0ahUKEwi-0avL8JeJAxWhxgIHHUmyHBIQ4dUDCA8&amp;uact=5&amp;oq=Polvenkoukistuslaite&amp;gs_lp=Egxnd3Mtd2l6LXNlcnAiFFBvbHZlbmtvdWtpc3R1c2xhaXRlMggQABiABBiiBDIIEAAYgAQYogQyCBAAGIAEGKIEMggQABiABBiiBEi_AVAAWABwAHgBkAEAmAGTAaABkwGqAQMwLjG4AQPIAQD4AQL4AQGYAgGgApkBmAMAkgcDMC4xoAfDAg&amp;sclient=gws-wiz-serp" TargetMode="External"/><Relationship Id="rId7" Type="http://schemas.openxmlformats.org/officeDocument/2006/relationships/hyperlink" Target="https://www.google.fi/search?q=takaolkap%C3%A4%C3%A4veto+taljassa&amp;sca_esv=ce5b8641b88cc30d&amp;biw=1280&amp;bih=559&amp;ei=ZkkSZ5bjCsaJi-gPus7x8Ac&amp;ved=0ahUKEwiWru3D7JeJAxXGxAIHHTpnHH4Q4dUDCA8&amp;uact=5&amp;oq=takaolkap%C3%A4%C3%A4veto+taljassa&amp;gs_lp=Egxnd3Mtd2l6LXNlcnAiGnRha2FvbGthcMOkw6R2ZXRvIHRhbGphc3NhMgYQABgWGB4yCBAAGIAEGKIEMggQABiABBiiBDIIEAAYgAQYogQyCBAAGIAEGKIEMggQABiABBiiBEjzJFAAWJIkcAJ4AZABAJgBhQGgAdUTqgEEMTcuObgBA8gBAPgBAZgCHKACkhTCAgoQABiABBhDGIoFwgILEC4YgAQY0QMYxwHCAgUQABiABMICCxAAGIAEGJECGIoFwgIKEC4YgAQYQxiKBcICBRAuGIAEwgILEC4YgAQYkQIYigXCAgsQLhiABBjHARivAcICCBAuGIAEGNQCwgIaEC4YgAQYkQIYigUYlwUY3AQY3gQY3wTYAQHCAhkQLhiABBhDGIoFGJcFGNwEGN4EGN8E2AEBwgIHEAAYgAQYDcICBhAAGA0YHsICBBAAGB7CAggQABiiBBiJBZgDALoGBggBEAEYFJIHBTE4LjEwoAe6qAE&amp;sclient=gws-wiz-serp" TargetMode="External"/><Relationship Id="rId12" Type="http://schemas.openxmlformats.org/officeDocument/2006/relationships/hyperlink" Target="https://www.google.com/search?q=Jalkakyykky&amp;sca_esv=987a2e6060705a91&amp;rlz=1C1GCEB_enFI1127FI1127&amp;ei=kkoSZ_2DFprXi-gP1MyPkQ8&amp;ved=0ahUKEwj9lP_S7ZeJAxWa6wIHHVTmI_IQ4dUDCA8&amp;uact=5&amp;oq=Jalkakyykky&amp;gs_lp=Egxnd3Mtd2l6LXNlcnAiC0phbGtha3l5a2t5MgUQABiABDIEEAAYHjIEEAAYHjIEEAAYHjIEEAAYHjIEEAAYHjIEEAAYHjIEEAAYHjIEEAAYHjIEEAAYHkj6DFAAWKILcAB4AZABAJgBmQGgAdQJqgEDNC43uAEDyAEA-AEBmAILoALzCcICCxAAGIAEGJECGIoFwgILEC4YgAQY0QMYxwHCAgUQLhiABMICCxAuGIAEGJECGIoFwgIaEC4YgAQYkQIYigUYlwUY3AQY3gQY3wTYAQHCAgsQLhiABBjHARivAZgDALoGBggBEAEYFJIHAzQuN6AH3YAB&amp;sclient=gws-wiz-serp" TargetMode="External"/><Relationship Id="rId17" Type="http://schemas.openxmlformats.org/officeDocument/2006/relationships/hyperlink" Target="https://www.google.com/search?q=Kulmasoutu+k%C3%A4sipainolla&amp;sca_esv=987a2e6060705a91&amp;rlz=1C1GCEB_enFI1127FI1127&amp;ei=FU0SZ_ahD_eKi-gPhsnFmAE&amp;ved=0ahUKEwi2gMaF8JeJAxV3xQIHHYZkERMQ4dUDCA8&amp;uact=5&amp;oq=Kulmasoutu+k%C3%A4sipainolla&amp;gs_lp=Egxnd3Mtd2l6LXNlcnAiGEt1bG1hc291dHUga8Okc2lwYWlub2xsYTIFEAAYgAQyBhAAGBYYHjIIEAAYgAQYogQyCBAAGIAEGKIESNgBUABYAHAAeAGQAQCYAWSgAWSqAQMwLjG4AQPIAQD4AQL4AQGYAgGgAmiYAwCSBwMwLjGgB6EC&amp;sclient=gws-wiz-serp" TargetMode="External"/><Relationship Id="rId25" Type="http://schemas.openxmlformats.org/officeDocument/2006/relationships/hyperlink" Target="https://www.google.com/search?q=Reverse+hyper+-liike&amp;sca_esv=987a2e6060705a91&amp;rlz=1C1GCEB_enFI1127FI1127&amp;ei=BU4SZ5XTKOqmi-gP76y4mQ8&amp;ved=0ahUKEwjV6Zf48JeJAxVq0wIHHW8WLvMQ4dUDCA8&amp;uact=5&amp;oq=Reverse+hyper+-liike&amp;gs_lp=Egxnd3Mtd2l6LXNlcnAiFFJldmVyc2UgaHlwZXIgLWxpaWtlSPkMULIBWJEMcAF4AZABAJgBYKABnwSqAQE3uAEDyAEA-AEBmAIDoALHAcICChAAGLADGNYEGEfCAg0QABiABBiwAxhDGIoFwgIKEAAYgAQYQxiKBcICBRAAGIAEwgIGEAAYFhgemAMAiAYBkAYKkgcBM6AH4A0&amp;sclient=gws-wiz-serp" TargetMode="External"/><Relationship Id="rId2" Type="http://schemas.openxmlformats.org/officeDocument/2006/relationships/hyperlink" Target="https://www.google.fi/search?q=Bulgarialainen+askelkyykky&amp;sca_esv=ce5b8641b88cc30d&amp;biw=1280&amp;bih=559&amp;ei=UEUSZ5eRHbmfi-gPxtOrwAs&amp;ved=0ahUKEwiX-ZzR6JeJAxW5zwIHHcbpCrgQ4dUDCA8&amp;uact=5&amp;oq=Bulgarialainen+askelkyykky&amp;gs_lp=Egxnd3Mtd2l6LXNlcnAiGkJ1bGdhcmlhbGFpbmVuIGFza2Vsa3l5a2t5MgUQABiABDIIEAAYFhgeGA8yBhAAGBYYHjIGEAAYFhgeMgYQABgWGB4yBhAAGBYYHjIGEAAYFhgeMggQABgWGB4YDzIIEAAYgAQYogQyCBAAGIAEGKIESLYbUABYpxpwAHgAkAEAmAHmAaABqBaqAQcxNC4xMS4xuAEDyAEA-AEBmAIaoALoFsICCxAAGIAEGJECGIoFwgILEC4YgAQY0QMYxwHCAggQLhiABBjUAsICBRAuGIAEwgIQEC4YgAQY0QMYQxjHARiKBcICChAuGIAEGEMYigXCAgsQLhiABBjHARivAcICBxAAGIAEGArCAgcQLhiABBgKwgIEEAAYHpgDAJIHBzEzLjEyLjGgB-2jAg&amp;sclient=gws-wiz-serp" TargetMode="External"/><Relationship Id="rId16" Type="http://schemas.openxmlformats.org/officeDocument/2006/relationships/hyperlink" Target="https://www.google.com/search?q=Pystypunnerrus&amp;sca_esv=987a2e6060705a91&amp;rlz=1C1GCEB_enFI1127FI1127&amp;ei=rksSZ7OIHbuei-gP-sTlwA4&amp;ved=0ahUKEwizl7za7peJAxU7zwIHHXpiGegQ4dUDCA8&amp;uact=5&amp;oq=Pystypunnerrus&amp;gs_lp=Egxnd3Mtd2l6LXNlcnAiDlB5c3R5cHVubmVycnVzMgUQABiABDIFEAAYgAQyBRAAGIAEMgUQABiABDIFEAAYgAQyBRAAGIAEMgUQABiABDIFEAAYgAQyBRAAGIAEMgUQABiABEjPAVAAWABwAHgBkAEAmAGAAaABgAGqAQMwLjG4AQPIAQD4AQL4AQGYAgGgAoYBmAMAkgcDMC4xoAeNBQ&amp;sclient=gws-wiz-serp" TargetMode="External"/><Relationship Id="rId20" Type="http://schemas.openxmlformats.org/officeDocument/2006/relationships/hyperlink" Target="https://www.google.com/search?q=Polvenojennuslaite&amp;sca_esv=987a2e6060705a91&amp;rlz=1C1GCEB_enFI1127FI1127&amp;ei=j00SZ5VGuLqL6A_976mYDw&amp;ved=0ahUKEwjVyc2_8JeJAxU43QIHHf13CvMQ4dUDCA8&amp;uact=5&amp;oq=Polvenojennuslaite&amp;gs_lp=Egxnd3Mtd2l6LXNlcnAiElBvbHZlbm9qZW5udXNsYWl0ZTIIEAAYgAQYogQyCBAAGIAEGKIEMggQABiABBiiBDIIEAAYgAQYogQyCBAAGIAEGKIESKgBUABYAHAAeACQAQCYAZYBoAGWAaoBAzAuMbgBA8gBAPgBAvgBAZgCAaACmwGYAwCSBwMwLjGgB_QC&amp;sclient=gws-wiz-ser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fi/search?q=Maastaveto&amp;sca_esv=ce5b8641b88cc30d&amp;biw=1280&amp;bih=559&amp;ei=9EgSZ9mdLqSJ-d8P9tfo8Aw&amp;ved=0ahUKEwjZ5-KN7JeJAxWkRP4FHfYrGs4Q4dUDCA8&amp;uact=5&amp;oq=Maastaveto&amp;gs_lp=Egxnd3Mtd2l6LXNlcnAiCk1hYXN0YXZldG8yBRAAGIAEMgUQABiABDIFEAAYgAQyBRAAGIAEMgUQABiABDIFEAAYgAQyBRAAGIAEMgUQABiABDIFEAAYgAQyBRAAGIAESNcLUABYnwpwAHgBkAEAmAGPAaAB8wiqAQM0Lja4AQPIAQD4AQGYAgqgApIJwgILEAAYgAQYkQIYigXCAgsQLhiABBjRAxjHAcICBRAuGIAEwgILEC4YgAQYkQIYigXCAgoQABiABBhDGIoFwgIaEC4YgAQYkQIYigUYlwUY3AQY3gQY4ATYAQGYAwC6BgYIARABGBSSBwMzLjegB-5i&amp;sclient=gws-wiz-serp" TargetMode="External"/><Relationship Id="rId11" Type="http://schemas.openxmlformats.org/officeDocument/2006/relationships/hyperlink" Target="https://www.google.com/search?q=Hauisk%C3%A4%C3%A4nt%C3%B6+scott&amp;sca_esv=987a2e6060705a91&amp;rlz=1C1GCEB_enFI1127FI1127&amp;ei=KUoSZ73MCt-ni-gPgIKkiQI&amp;ved=0ahUKEwj9hOug7ZeJAxXf0wIHHQABKSEQ4dUDCA8&amp;uact=5&amp;oq=Hauisk%C3%A4%C3%A4nt%C3%B6+scott&amp;gs_lp=Egxnd3Mtd2l6LXNlcnAiFEhhdWlza8Okw6RudMO2IHNjb3R0MgYQABgWGB4yBhAAGBYYHjIGEAAYFhgeMgYQABgWGB4yBhAAGBYYHjIGEAAYFhgeMgYQABgWGB5IvvcBUABY_vUBcAt4AZABAJgBmAGgAYEXqgEFMTQuMTS4AQPIAQD4AQGYAiegAt0XqAIDwgILEC4YgAQYkQIYigXCAgsQABiABBiRAhiKBcICBRAAGIAEwgILEC4YgAQY0QMYxwHCAgUQLhiABMICGhAuGIAEGJECGIoFGJcFGNwEGN4EGN8E2AEBwgIUEC4YgAQYxwEYmAUYmQUYngUYrwHCAhoQLhiABBjRAxjHARiXBRjcBBjeBBjgBNgBAcICBxAuGIAEGArCAgcQABiABBgKwgINEC4YgAQYxwEYChivAcICCxAuGIAEGMcBGK8BwgIWEC4YgAQYChiXBRjcBBjeBBjgBNgBAcICCBAAGIAEGKIEwgITEAAYgAQYQxi0AhiKBRjqAtgBAsICFBAAGIAEGOMEGLQCGOkEGOoC2AECwgIaEC4YgAQYkQIYigUYlwUY3AQY3gQY4ATYAQHCAggQLhiABBjUAsICFBAuGIAEGJcFGNwEGN4EGOAE2AEBwgIEEAAYHpgDAroGBggBEAEYFLoGBAgCGAeSBwUyMS4xOKAH4uMB&amp;sclient=gws-wiz-serp" TargetMode="External"/><Relationship Id="rId24" Type="http://schemas.openxmlformats.org/officeDocument/2006/relationships/hyperlink" Target="https://www.google.com/search?q=Penkkipunnerrus&amp;sca_esv=987a2e6060705a91&amp;rlz=1C1GCEB_enFI1127FI1127&amp;ei=400SZ8nDD4TWi-gP0v79mAY&amp;ved=0ahUKEwiJwePn8JeJAxUE6wIHHVJ_H2MQ4dUDCA8&amp;uact=5&amp;oq=Penkkipunnerrus&amp;gs_lp=Egxnd3Mtd2l6LXNlcnAiD1BlbmtraXB1bm5lcnJ1czIFEAAYgAQyBRAAGIAEMgUQABiABDIFEAAYgAQyBRAAGIAEMgUQABiABDIFEAAYgAQyBRAAGIAEMgUQABiABDIFEAAYgARItwFQAFgAcAB4AJABAJgBe6ABe6oBAzAuMbgBA8gBAPgBAvgBAZgCAaACgAGYAwCSBwMwLjGgB5kF&amp;sclient=gws-wiz-serp" TargetMode="External"/><Relationship Id="rId5" Type="http://schemas.openxmlformats.org/officeDocument/2006/relationships/hyperlink" Target="https://www.google.fi/search?q=kuollut+%C3%B6t%C3%B6kk%C3%A4+liike&amp;sca_esv=ce5b8641b88cc30d&amp;biw=1280&amp;bih=559&amp;ei=yEgSZ9DxCum2i-gPro-8oA0&amp;oq=Kuollut+%C3%B6t%C3%B6kk%C3%A4&amp;gs_lp=Egxnd3Mtd2l6LXNlcnAiEUt1b2xsdXQgw7Z0w7Zra8OkKgIIADIHEAAYgAQYEzIHEAAYgAQYEzIHEAAYgAQYEzIIEAAYgAQYogQyCBAAGIAEGKIEMggQABiABBiiBEjnNlAAWPYqcAR4AZABAJgBkgGgAbINqgEDOC44uAEDyAEA-AEBmAIUoALtDagCBsICCxAAGIAEGJECGIoFwgIFEAAYgATCAgsQLhiABBjRAxjHAcICBRAuGIAEwgIaEC4YgAQYkQIY0QMYtAIYxwEYigUY6gLYAQHCAhQQABiABBiRAhi0AhiKBRjqAtgBAcICCxAuGIAEGJECGIoFwgIREC4YgAQYkQIY0QMYxwEYigXCAhoQLhiABBiRAhiKBRiXBRjcBBjeBBjgBNgBAsICCxAuGIAEGMcBGK8BwgIUEC4YgAQYlwUY3AQY3gQY4ATYAQLCAgYQABgWGB6YAwK6BgQIARgHugYGCAIQARgUkgcEMTIuOKAHoKoB&amp;sclient=gws-wiz-serp" TargetMode="External"/><Relationship Id="rId15" Type="http://schemas.openxmlformats.org/officeDocument/2006/relationships/hyperlink" Target="https://www.google.com/search?q=Askelkyykkyk%C3%A4vely&amp;sca_esv=987a2e6060705a91&amp;rlz=1C1GCEB_enFI1127FI1127&amp;ei=c0sSZ-nKGuv1i-gPo_KhsQQ&amp;ved=0ahUKEwip0Ki-7peJAxXr-gIHHSN5KEYQ4dUDCA8&amp;uact=5&amp;oq=Askelkyykkyk%C3%A4vely&amp;gs_lp=Egxnd3Mtd2l6LXNlcnAiEkFza2Vsa3l5a2t5a8OkdmVseTIEEAAYHjIEEAAYHjIIEAAYgAQYogQyCBAAGIAEGKIEMggQABiABBiiBEiPG1AAWKYacAJ4AZABAZgBkQGgAdIPqgEEMTMuOLgBA8gBAPgBAZgCFqAC-A7CAgsQABiABBiRAhiKBcICBRAuGIAEwgILEC4YgAQY0QMYxwHCAgUQABiABMICBxAAGIAEGA3CAgYQABgNGB6YAwCSBwQxNS43oAfNhAE&amp;sclient=gws-wiz-serp" TargetMode="External"/><Relationship Id="rId23" Type="http://schemas.openxmlformats.org/officeDocument/2006/relationships/hyperlink" Target="https://www.google.com/search?q=Leuanveto&amp;sca_esv=987a2e6060705a91&amp;rlz=1C1GCEB_enFI1127FI1127&amp;ei=1U0SZ4SAEte_i-gP__7aiAo&amp;ved=0ahUKEwjEvo_h8JeJAxXX3wIHHX-_FqEQ4dUDCA8&amp;uact=5&amp;oq=Leuanveto&amp;gs_lp=Egxnd3Mtd2l6LXNlcnAiCUxldWFudmV0bzIFEAAYgAQyBRAAGIAEMgUQABiABDIFEAAYgAQyBRAAGIAEMgUQABiABDIFEAAYgAQyBRAAGIAEMgUQABiABDIFEAAYgARIpwFQAFgAcAB4AJABAJgBeaABeaoBAzAuMbgBA8gBAPgBAvgBAZgCAaACfpgDAJIHAzAuMaAH3wQ&amp;sclient=gws-wiz-serp" TargetMode="External"/><Relationship Id="rId28" Type="http://schemas.openxmlformats.org/officeDocument/2006/relationships/image" Target="../media/image4.jpeg"/><Relationship Id="rId10" Type="http://schemas.openxmlformats.org/officeDocument/2006/relationships/hyperlink" Target="https://www.google.com/search?q=yl%C3%A4taljaveto&amp;sca_esv=987a2e6060705a91&amp;rlz=1C1GCEB_enFI1127FI1127&amp;ei=-UkSZ4SYIeOmi-gP9fi-sAs&amp;oq=Yl%C3%A4talja&amp;gs_lp=Egxnd3Mtd2l6LXNlcnAiCVlsw6R0YWxqYSoCCAEyBRAAGIAEMgUQABiABDIFEAAYgAQyBRAAGIAEMgUQABiABDIFEAAYgAQyBRAAGIAEMgUQABiABDIFEAAYgAQyBRAAGIAESK8VUABY9wZwAHgBkAEAmAGGAaAB3gaqAQM0LjS4AQPIAQD4AQGYAgigAvIGwgILEAAYgAQYkQIYigXCAgsQLhiABBjRAxjHAcICBRAuGIAEwgILEC4YgAQYxwEYrwGYAwCSBwMzLjWgB_I_&amp;sclient=gws-wiz-serp" TargetMode="External"/><Relationship Id="rId19" Type="http://schemas.openxmlformats.org/officeDocument/2006/relationships/hyperlink" Target="https://www.google.com/search?q=Lantion+nosto&amp;sca_esv=987a2e6060705a91&amp;rlz=1C1GCEB_enFI1127FI1127&amp;ei=Ok0SZ6uPOY2ci-gPnbuMwAE&amp;ved=0ahUKEwirlMKX8JeJAxUNzgIHHZ0dAxgQ4dUDCA8&amp;uact=5&amp;oq=Lantion+nosto&amp;gs_lp=Egxnd3Mtd2l6LXNlcnAiDUxhbnRpb24gbm9zdG8yBRAAGIAEMgYQABgWGB4yBhAAGBYYHjIGEAAYFhgeMggQABgWGAoYHjIGEAAYFhgeMgYQABgWGB4yBhAAGBYYHjIGEAAYFhgeMgYQABgWGB5ItwFQAFgAcAB4AZABAJgBX6ABX6oBATG4AQPIAQD4AQL4AQGYAgGgAmSYAwCSBwMwLjGgB74F&amp;sclient=gws-wiz-serp" TargetMode="External"/><Relationship Id="rId4" Type="http://schemas.openxmlformats.org/officeDocument/2006/relationships/hyperlink" Target="https://www.google.fi/search?q=vinopenkkipunnerrus+k%C3%A4sipainoilla&amp;sca_esv=ce5b8641b88cc30d&amp;biw=1280&amp;bih=559&amp;ei=UEgSZ4WFAZ-Ki-gP3omLyQk&amp;oq=Vinopenkkipunnerrus&amp;gs_lp=Egxnd3Mtd2l6LXNlcnAiE1Zpbm9wZW5ra2lwdW5uZXJydXMqAggAMgUQABiABDIEEAAYHjIEEAAYHjIEEAAYHjIEEAAYHjIEEAAYHjIEEAAYHjIIEAAYBRgeGA8yCBAAGIAEGKIEMggQABiABBiiBEjnI1AAWKkYcAB4AZABAJgBlAGgAYAPqgEEMTMuNrgBA8gBAPgBAZgCE6ACsA_CAgsQABiABBiRAhiKBcICERAuGIAEGMcBGJgFGJkFGK8BwgILEC4YgAQY0QMYxwHCAgsQLhiABBjHARivAcICBRAuGIAEwgIIEC4YgAQY1ALCAhoQLhiABBjRAxjHARiXBRjcBBjeBBjgBNgBAZgDALoGBggBEAEYFJIHBDEzLjagB5GGAQ&amp;sclient=gws-wiz-serp" TargetMode="External"/><Relationship Id="rId9" Type="http://schemas.openxmlformats.org/officeDocument/2006/relationships/hyperlink" Target="https://www.google.com/search?q=Maljakyykky&amp;rlz=1C1GCEB_enFI1127FI1127&amp;oq=Maljakyykky&amp;gs_lcrp=EgZjaHJvbWUyBggAEEUYOTIHCAEQABiABDIGCAIQABgeMgoIAxAAGIAEGKIE0gEIMjE1M2owajSoAgCwAgA&amp;sourceid=chrome&amp;ie=UTF-8" TargetMode="External"/><Relationship Id="rId14" Type="http://schemas.openxmlformats.org/officeDocument/2006/relationships/hyperlink" Target="https://www.google.com/search?q=Farmarik%C3%A4vely&amp;sca_esv=987a2e6060705a91&amp;rlz=1C1GCEB_enFI1127FI1127&amp;ei=TEsSZ5GqFZOwi-gP6K22qQ8&amp;ved=0ahUKEwiRgNer7peJAxUT2AIHHeiWLfUQ4dUDCA8&amp;uact=5&amp;oq=Farmarik%C3%A4vely&amp;gs_lp=Egxnd3Mtd2l6LXNlcnAiDkZhcm1hcmlrw6R2ZWx5MgUQABiABDIEEAAYHjIEEAAYHjIEEAAYHjIEEAAYHjIGEAAYBRgeMgYQABgFGB4yCBAAGIAEGKIESIcVUABY1xJwAHgAkAEAmAGJAaAB-gqqAQM1Lji4AQPIAQD4AQGYAg2gAqALwgILEAAYgAQYkQIYigXCAgsQLhiABBjRAxjHAcICBRAuGIAEwgILEC4YgAQYkQIYigXCAg4QLhiABBiRAhjUAhiKBcICCxAuGIAEGMcBGK8BwgIIEC4YgAQY1ALCAhoQLhiABBiRAhiKBRiXBRjcBBjeBBjgBNgBAcICHRAuGIAEGJECGNQCGIoFGJcFGNwEGN4EGOAE2AEBwgIHEAAYgAQYCpgDALoGBggBEAEYFJIHAzQuOaAHz24&amp;sclient=gws-wiz-serp" TargetMode="External"/><Relationship Id="rId22" Type="http://schemas.openxmlformats.org/officeDocument/2006/relationships/hyperlink" Target="https://www.google.com/search?q=Lapaveto&amp;sca_esv=987a2e6060705a91&amp;rlz=1C1GCEB_enFI1127FI1127&amp;ei=vU0SZ86EOZSO-d8PypLqgAY&amp;ved=0ahUKEwiO1_3V8JeJAxUUR_4FHUqJGmAQ4dUDCA8&amp;uact=5&amp;oq=Lapaveto&amp;gs_lp=Egxnd3Mtd2l6LXNlcnAiCExhcGF2ZXRvMgUQABiABDIIEAAYgAQYogQyCBAAGIAEGKIEMggQABiABBiiBDIIEAAYgAQYogRIzwxQAFiKB3AAeAGQAQCYAYkBoAGlB6oBAzIuNrgBA8gBAPgBAZgCCKACwgfCAgsQLhiABBiRAhiKBcICCxAuGIAEGNEDGMcBwgIFEC4YgATCAhoQLhiABBiRAhiKBRiXBRjcBBjeBBjgBNgBAcICCxAAGIAEGJECGIoFwgINEC4YgAQY0QMYxwEYCsICBxAuGIAEGArCAg0QLhiABBjHARgKGK8BwgIHEAAYgAQYCsICBBAAGB7CAgYQABgKGB6YAwC6BgYIARABGBSSBwMyLjagB_pR&amp;sclient=gws-wiz-serp" TargetMode="External"/><Relationship Id="rId27" Type="http://schemas.openxmlformats.org/officeDocument/2006/relationships/hyperlink" Target="https://www.google.com/search?q=Y-nosto+k%C3%A4sipainoilla&amp;sca_esv=987a2e6060705a91&amp;rlz=1C1GCEB_enFI1127FI1127&amp;ei=-U4SZ_b_K8SKi-gPhKLL6A8&amp;ved=0ahUKEwi24Mfs8ZeJAxVExQIHHQTREv0Q4dUDCA8&amp;uact=5&amp;oq=Y-nosto+k%C3%A4sipainoilla&amp;gs_lp=Egxnd3Mtd2l6LXNlcnAiFlktbm9zdG8ga8Okc2lwYWlub2lsbGEyBhAAGBYYHjIIEAAYgAQYogQyCBAAGIAEGKIESL4UUP4CWN4TcAF4AJABAJgBigGgAfEKqgEEMTAuNLgBA8gBAPgBAZgCD6AChgvCAgcQABiwAxgewgIJEAAYsAMYCBgewgILEAAYsAMYCBgeGA_CAg4QABiABBiwAxiGAxiKBcICBBAAGB7CAgsQABiABBiGAxiKBZgDAIgGAZAGCpIHBDEwLjWgB6Al&amp;sclient=gws-wiz-ser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6A704E-DBF7-46F2-8965-2261143842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KUNTOSALIHARJOITTELU</a:t>
            </a:r>
          </a:p>
        </p:txBody>
      </p:sp>
    </p:spTree>
    <p:extLst>
      <p:ext uri="{BB962C8B-B14F-4D97-AF65-F5344CB8AC3E}">
        <p14:creationId xmlns:p14="http://schemas.microsoft.com/office/powerpoint/2010/main" val="185586457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3AFA43-C594-4938-BE40-4EE2CD7AA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Nousujohteisuus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0B9767-871D-4FA8-8BF1-36DFA6EDE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599" y="1990374"/>
            <a:ext cx="5286658" cy="4708716"/>
          </a:xfrm>
        </p:spPr>
        <p:txBody>
          <a:bodyPr>
            <a:normAutofit/>
          </a:bodyPr>
          <a:lstStyle/>
          <a:p>
            <a:r>
              <a:rPr lang="fi-FI" sz="2800" dirty="0"/>
              <a:t>Jotta harjoittelusi tuottaisi tuloksia, sinun täytyy olla nousujohteinen harjoittelussasi</a:t>
            </a:r>
          </a:p>
          <a:p>
            <a:r>
              <a:rPr lang="fi-FI" sz="2800" dirty="0"/>
              <a:t>Nousujohteisuus tarkoittaa sitä, että yrität olla vähitellen parempi kuin aiemmin; joko kasvattamalla kuormaa tai lisäämällä toistojen määrää tai lisäämällä sarjojen määrää. 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37900210-6064-4D91-A886-657469D17E8D}"/>
              </a:ext>
            </a:extLst>
          </p:cNvPr>
          <p:cNvSpPr txBox="1">
            <a:spLocks/>
          </p:cNvSpPr>
          <p:nvPr/>
        </p:nvSpPr>
        <p:spPr>
          <a:xfrm>
            <a:off x="5785276" y="1990374"/>
            <a:ext cx="5498241" cy="4708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800" dirty="0"/>
              <a:t>Esim. </a:t>
            </a:r>
          </a:p>
          <a:p>
            <a:r>
              <a:rPr lang="fi-FI" sz="2800" dirty="0"/>
              <a:t>Viikolla 1: 3 x 8</a:t>
            </a:r>
          </a:p>
          <a:p>
            <a:r>
              <a:rPr lang="fi-FI" sz="2800" dirty="0"/>
              <a:t>Viikolla 2: 3 x 9</a:t>
            </a:r>
          </a:p>
          <a:p>
            <a:r>
              <a:rPr lang="fi-FI" sz="2800" dirty="0"/>
              <a:t>Viikolla 3: 3 x 10</a:t>
            </a:r>
          </a:p>
          <a:p>
            <a:r>
              <a:rPr lang="fi-FI" sz="2800" dirty="0"/>
              <a:t>Viikolla 4: 3 x 11</a:t>
            </a:r>
          </a:p>
          <a:p>
            <a:r>
              <a:rPr lang="fi-FI" sz="2800" dirty="0"/>
              <a:t>Viikolla 5: 3 x 12</a:t>
            </a:r>
          </a:p>
          <a:p>
            <a:r>
              <a:rPr lang="fi-FI" sz="2800" dirty="0"/>
              <a:t>Viikolla 6: Lisää painoja ja taas 3x8</a:t>
            </a:r>
          </a:p>
          <a:p>
            <a:pPr marL="0" indent="0">
              <a:buNone/>
            </a:pPr>
            <a:r>
              <a:rPr lang="fi-FI" sz="2800" dirty="0"/>
              <a:t>Jne.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25DD7C4-1ADD-44A7-9E6F-F2144DD63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182" y="468651"/>
            <a:ext cx="3064277" cy="4596414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D4C464B3-A6B4-1ABA-EF98-D48D8D573C4C}"/>
              </a:ext>
            </a:extLst>
          </p:cNvPr>
          <p:cNvSpPr txBox="1"/>
          <p:nvPr/>
        </p:nvSpPr>
        <p:spPr>
          <a:xfrm>
            <a:off x="9298378" y="214735"/>
            <a:ext cx="1985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>
                <a:solidFill>
                  <a:schemeClr val="bg1"/>
                </a:solidFill>
              </a:rPr>
              <a:t>Käsipainoja käsipainotelineessä</a:t>
            </a:r>
          </a:p>
        </p:txBody>
      </p:sp>
    </p:spTree>
    <p:extLst>
      <p:ext uri="{BB962C8B-B14F-4D97-AF65-F5344CB8AC3E}">
        <p14:creationId xmlns:p14="http://schemas.microsoft.com/office/powerpoint/2010/main" val="136703743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7D7217-C671-4804-A51A-8813BA1F9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Ärsykkeen vaihtelu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C8238E-79A5-4AD2-8DA9-18370B370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4" y="1935332"/>
            <a:ext cx="8708994" cy="4922668"/>
          </a:xfrm>
        </p:spPr>
        <p:txBody>
          <a:bodyPr>
            <a:normAutofit/>
          </a:bodyPr>
          <a:lstStyle/>
          <a:p>
            <a:r>
              <a:rPr lang="fi-FI" dirty="0"/>
              <a:t>Mikäli kehittymisesi pysähtyy ja ”jämähdät paikoilleen” (esimerkiksi tilanteeseen, jossa jaksat nostaa 3 x 10, 62,5kg kuormalla) ja et onnistu nostamaan seuraavalla viikolla yhdettätoista toistoa tai lisäämään kuormaa, on muutoksen aika</a:t>
            </a:r>
          </a:p>
          <a:p>
            <a:r>
              <a:rPr lang="fi-FI" dirty="0"/>
              <a:t>Vaihtoehtoja ärsykkeen vaihtelulle on monia, mutta eräs tapa on vaihtaa liike toiseen liikkeeseen (esim. Kyykky </a:t>
            </a:r>
            <a:r>
              <a:rPr lang="fi-FI" dirty="0">
                <a:sym typeface="Wingdings" panose="05000000000000000000" pitchFamily="2" charset="2"/>
              </a:rPr>
              <a:t> Etukyykky). Voit ”kierrättää” liikkeitä harjoitusohjelmassasi.</a:t>
            </a:r>
          </a:p>
          <a:p>
            <a:r>
              <a:rPr lang="fi-FI" sz="2000" dirty="0">
                <a:sym typeface="Wingdings" panose="05000000000000000000" pitchFamily="2" charset="2"/>
              </a:rPr>
              <a:t>Muita vaihtoehtoja ärsykkeen vaihteluun ovat esimerkiksi:</a:t>
            </a:r>
          </a:p>
          <a:p>
            <a:pPr lvl="1"/>
            <a:r>
              <a:rPr lang="fi-FI" sz="1600" dirty="0">
                <a:sym typeface="Wingdings" panose="05000000000000000000" pitchFamily="2" charset="2"/>
              </a:rPr>
              <a:t>Sarjojen määrän lisääminen esim. 4-5 sarjaa kolmen sijaan</a:t>
            </a:r>
          </a:p>
          <a:p>
            <a:pPr lvl="1"/>
            <a:r>
              <a:rPr lang="fi-FI" sz="1600" dirty="0">
                <a:sym typeface="Wingdings" panose="05000000000000000000" pitchFamily="2" charset="2"/>
              </a:rPr>
              <a:t>Suoritustempon muuttaminen esim. Hitaampi jarrutus</a:t>
            </a:r>
          </a:p>
          <a:p>
            <a:pPr lvl="1"/>
            <a:r>
              <a:rPr lang="fi-FI" sz="1600" dirty="0">
                <a:sym typeface="Wingdings" panose="05000000000000000000" pitchFamily="2" charset="2"/>
              </a:rPr>
              <a:t>Painojen lisääminen ja toistomäärän vähentäminen </a:t>
            </a:r>
            <a:r>
              <a:rPr lang="fi-FI" sz="1600" dirty="0" err="1">
                <a:sym typeface="Wingdings" panose="05000000000000000000" pitchFamily="2" charset="2"/>
              </a:rPr>
              <a:t>esim</a:t>
            </a:r>
            <a:r>
              <a:rPr lang="fi-FI" sz="1600" dirty="0">
                <a:sym typeface="Wingdings" panose="05000000000000000000" pitchFamily="2" charset="2"/>
              </a:rPr>
              <a:t> 3 x 10  5 x 5</a:t>
            </a:r>
          </a:p>
          <a:p>
            <a:pPr lvl="1"/>
            <a:r>
              <a:rPr lang="fi-FI" sz="1600" dirty="0">
                <a:sym typeface="Wingdings" panose="05000000000000000000" pitchFamily="2" charset="2"/>
              </a:rPr>
              <a:t>Tehometodien hyödyntäminen (esim. stopit, pudotussarjat, pakkotoistot…)</a:t>
            </a:r>
          </a:p>
          <a:p>
            <a:pPr lvl="1"/>
            <a:r>
              <a:rPr lang="fi-FI" sz="1600" dirty="0">
                <a:sym typeface="Wingdings" panose="05000000000000000000" pitchFamily="2" charset="2"/>
              </a:rPr>
              <a:t>Harjoitusten määrän muuttaminen esim. 2 krt viikossa  3 krt viikossa</a:t>
            </a:r>
          </a:p>
          <a:p>
            <a:pPr lvl="1"/>
            <a:r>
              <a:rPr lang="fi-FI" sz="1600" dirty="0" err="1">
                <a:sym typeface="Wingdings" panose="05000000000000000000" pitchFamily="2" charset="2"/>
              </a:rPr>
              <a:t>jne</a:t>
            </a:r>
            <a:endParaRPr lang="fi-FI" sz="1600" dirty="0">
              <a:sym typeface="Wingdings" panose="05000000000000000000" pitchFamily="2" charset="2"/>
            </a:endParaRPr>
          </a:p>
          <a:p>
            <a:pPr lvl="1"/>
            <a:endParaRPr lang="fi-FI" dirty="0">
              <a:sym typeface="Wingdings" panose="05000000000000000000" pitchFamily="2" charset="2"/>
            </a:endParaRPr>
          </a:p>
          <a:p>
            <a:pPr lvl="1"/>
            <a:endParaRPr lang="fi-FI" dirty="0">
              <a:sym typeface="Wingdings" panose="05000000000000000000" pitchFamily="2" charset="2"/>
            </a:endParaRPr>
          </a:p>
          <a:p>
            <a:pPr marL="228600" lvl="1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 lvl="1"/>
            <a:endParaRPr lang="fi-FI" dirty="0">
              <a:sym typeface="Wingdings" panose="05000000000000000000" pitchFamily="2" charset="2"/>
            </a:endParaRPr>
          </a:p>
          <a:p>
            <a:pPr marL="228600" lvl="1" indent="0">
              <a:buNone/>
            </a:pPr>
            <a:endParaRPr lang="fi-FI" dirty="0"/>
          </a:p>
        </p:txBody>
      </p:sp>
      <p:pic>
        <p:nvPicPr>
          <p:cNvPr id="3074" name="Picture 2" descr="Ilmainen kuvapankkikuva tunnisteilla fitness, harjoitellaan, hyvässä kunnossa Kuvapankkikuva">
            <a:extLst>
              <a:ext uri="{FF2B5EF4-FFF2-40B4-BE49-F238E27FC236}">
                <a16:creationId xmlns:a16="http://schemas.microsoft.com/office/drawing/2014/main" id="{456CECBB-AD83-419A-BF4D-D6FE144E3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092" y="1935332"/>
            <a:ext cx="3124940" cy="468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i 3">
            <a:extLst>
              <a:ext uri="{FF2B5EF4-FFF2-40B4-BE49-F238E27FC236}">
                <a16:creationId xmlns:a16="http://schemas.microsoft.com/office/drawing/2014/main" id="{0E37C1E4-7C96-776F-06A6-1CB7AB2EF9D5}"/>
              </a:ext>
            </a:extLst>
          </p:cNvPr>
          <p:cNvSpPr/>
          <p:nvPr/>
        </p:nvSpPr>
        <p:spPr>
          <a:xfrm>
            <a:off x="188843" y="5267740"/>
            <a:ext cx="6589643" cy="41744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AA3D9359-38FB-D74C-8B7D-AB518BADDDF4}"/>
              </a:ext>
            </a:extLst>
          </p:cNvPr>
          <p:cNvCxnSpPr>
            <a:stCxn id="4" idx="6"/>
          </p:cNvCxnSpPr>
          <p:nvPr/>
        </p:nvCxnSpPr>
        <p:spPr>
          <a:xfrm flipV="1">
            <a:off x="6778486" y="5065065"/>
            <a:ext cx="646044" cy="4113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iruutu 6">
            <a:extLst>
              <a:ext uri="{FF2B5EF4-FFF2-40B4-BE49-F238E27FC236}">
                <a16:creationId xmlns:a16="http://schemas.microsoft.com/office/drawing/2014/main" id="{195702C9-9838-20A1-C361-2B5F06DA815D}"/>
              </a:ext>
            </a:extLst>
          </p:cNvPr>
          <p:cNvSpPr txBox="1"/>
          <p:nvPr/>
        </p:nvSpPr>
        <p:spPr>
          <a:xfrm rot="618213">
            <a:off x="6882174" y="4711467"/>
            <a:ext cx="168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Valitsen tämän!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DEEF643-B426-D192-8763-B4FA52F1F918}"/>
              </a:ext>
            </a:extLst>
          </p:cNvPr>
          <p:cNvSpPr txBox="1"/>
          <p:nvPr/>
        </p:nvSpPr>
        <p:spPr>
          <a:xfrm>
            <a:off x="8771138" y="1610218"/>
            <a:ext cx="33803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>
                <a:solidFill>
                  <a:schemeClr val="bg1"/>
                </a:solidFill>
              </a:rPr>
              <a:t>Nainen harjoittelee ylätaljavedon avulla selkälihaksiaan</a:t>
            </a:r>
          </a:p>
        </p:txBody>
      </p:sp>
    </p:spTree>
    <p:extLst>
      <p:ext uri="{BB962C8B-B14F-4D97-AF65-F5344CB8AC3E}">
        <p14:creationId xmlns:p14="http://schemas.microsoft.com/office/powerpoint/2010/main" val="388112938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7B2F29-FD56-424F-8370-6A90B0D76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DOMS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E3EB79-804A-4A7A-9FC4-A934E6064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931" y="2074210"/>
            <a:ext cx="6375330" cy="4326590"/>
          </a:xfrm>
        </p:spPr>
        <p:txBody>
          <a:bodyPr>
            <a:normAutofit fontScale="85000" lnSpcReduction="10000"/>
          </a:bodyPr>
          <a:lstStyle/>
          <a:p>
            <a:r>
              <a:rPr lang="fi-FI" sz="2800" dirty="0"/>
              <a:t>DOMS on lyhenne sanoista "</a:t>
            </a:r>
            <a:r>
              <a:rPr lang="fi-FI" sz="2800" dirty="0" err="1"/>
              <a:t>Delayed</a:t>
            </a:r>
            <a:r>
              <a:rPr lang="fi-FI" sz="2800" dirty="0"/>
              <a:t> </a:t>
            </a:r>
            <a:r>
              <a:rPr lang="fi-FI" sz="2800" dirty="0" err="1"/>
              <a:t>Onset</a:t>
            </a:r>
            <a:r>
              <a:rPr lang="fi-FI" sz="2800" dirty="0"/>
              <a:t> </a:t>
            </a:r>
            <a:r>
              <a:rPr lang="fi-FI" sz="2800" dirty="0" err="1"/>
              <a:t>Muscle</a:t>
            </a:r>
            <a:r>
              <a:rPr lang="fi-FI" sz="2800" dirty="0"/>
              <a:t> </a:t>
            </a:r>
            <a:r>
              <a:rPr lang="fi-FI" sz="2800" dirty="0" err="1"/>
              <a:t>Soreness</a:t>
            </a:r>
            <a:r>
              <a:rPr lang="fi-FI" sz="2800" dirty="0"/>
              <a:t>", joka tarkoittaa viivästynyttä lihasarkuutta. Se on arkuutta, jota ilmenee lihaksissa 24-72 tuntia harjoituksen jälkeen.</a:t>
            </a:r>
          </a:p>
          <a:p>
            <a:r>
              <a:rPr lang="fi-FI" sz="2800" dirty="0"/>
              <a:t>DOMS on voimakkain ensimmäisten harjoitusten tai pitkän harjoittelutauon jälkeen.</a:t>
            </a:r>
          </a:p>
          <a:p>
            <a:r>
              <a:rPr lang="fi-FI" sz="2800" dirty="0"/>
              <a:t>DOMS ei ole vaarallista ja se paranee kevyellä liikunnalla, syömällä ja lepäämällä. DOMS kestää tyypillisesti pari– muutaman päivän.</a:t>
            </a:r>
          </a:p>
          <a:p>
            <a:r>
              <a:rPr lang="fi-FI" sz="2800" dirty="0"/>
              <a:t>Kun jatkat harjoittelua säännöllisesti, lihaksesi alkavat kestää suurempaa kuormitusta kipeytymättä.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4098" name="Picture 2" descr="Koulutus, Lihakset, Takaisin, Hartiat">
            <a:extLst>
              <a:ext uri="{FF2B5EF4-FFF2-40B4-BE49-F238E27FC236}">
                <a16:creationId xmlns:a16="http://schemas.microsoft.com/office/drawing/2014/main" id="{EB641C7C-2E8C-4B52-9EB5-4E39D0C45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7"/>
          <a:stretch/>
        </p:blipFill>
        <p:spPr bwMode="auto">
          <a:xfrm>
            <a:off x="658368" y="2297959"/>
            <a:ext cx="4416552" cy="373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4070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4FA84C-0F33-4E7D-80BC-5CC71EB64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Yleisimmät virheet kuntosalilla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41BC9F-ECC2-4E40-9665-07404E5F4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065" y="1904650"/>
            <a:ext cx="6543422" cy="4780888"/>
          </a:xfrm>
        </p:spPr>
        <p:txBody>
          <a:bodyPr>
            <a:normAutofit fontScale="77500" lnSpcReduction="20000"/>
          </a:bodyPr>
          <a:lstStyle/>
          <a:p>
            <a:r>
              <a:rPr lang="fi-FI" sz="3300" dirty="0"/>
              <a:t>Henkilö ei keskity </a:t>
            </a:r>
            <a:r>
              <a:rPr lang="fi-FI" sz="3300" dirty="0" err="1"/>
              <a:t>nostoasennon</a:t>
            </a:r>
            <a:r>
              <a:rPr lang="fi-FI" sz="3300" dirty="0"/>
              <a:t> ylläpitämiseen, jolloin loukkaantumisriski kasvaa</a:t>
            </a:r>
          </a:p>
          <a:p>
            <a:r>
              <a:rPr lang="fi-FI" sz="3300" dirty="0"/>
              <a:t>Henkilö pelkää käyttää riittäviä kuormia tai aliarvioi omat voimansa, jolloin harjoittelu on tehotonta</a:t>
            </a:r>
          </a:p>
          <a:p>
            <a:r>
              <a:rPr lang="fi-FI" sz="3300" dirty="0"/>
              <a:t>Henkilö nostaa liian isoilla painoilla tekniikan ja </a:t>
            </a:r>
            <a:r>
              <a:rPr lang="fi-FI" sz="3300" dirty="0" err="1"/>
              <a:t>nostoasennon</a:t>
            </a:r>
            <a:r>
              <a:rPr lang="fi-FI" sz="3300" dirty="0"/>
              <a:t> säilymisen kustannuksella, jolloin loukkaantumisriski kasvaa</a:t>
            </a:r>
          </a:p>
          <a:p>
            <a:r>
              <a:rPr lang="fi-FI" sz="3300" dirty="0"/>
              <a:t>Henkilö ei ole nousujohteinen, eikä yritä tehdä asioita vähitellen paremmin, jolloin tulokset polkevat paikoillaan</a:t>
            </a:r>
          </a:p>
          <a:p>
            <a:r>
              <a:rPr lang="fi-FI" sz="3300" dirty="0"/>
              <a:t>Henkilö lopettaa harjoittelun, koska säikähtää </a:t>
            </a:r>
            <a:r>
              <a:rPr lang="fi-FI" sz="3300" dirty="0" err="1"/>
              <a:t>DOMS:ia</a:t>
            </a:r>
            <a:endParaRPr lang="fi-FI" sz="3300" dirty="0"/>
          </a:p>
          <a:p>
            <a:pPr marL="0" indent="0">
              <a:buNone/>
            </a:pPr>
            <a:endParaRPr lang="fi-FI" sz="2800" dirty="0"/>
          </a:p>
          <a:p>
            <a:endParaRPr lang="fi-FI" sz="2800" dirty="0"/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21D4EA68-A03E-072C-A3A4-563398F7668F}"/>
              </a:ext>
            </a:extLst>
          </p:cNvPr>
          <p:cNvSpPr/>
          <p:nvPr/>
        </p:nvSpPr>
        <p:spPr>
          <a:xfrm>
            <a:off x="446842" y="4870174"/>
            <a:ext cx="5804871" cy="9939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EB566B32-F936-B810-123E-4D56AB62958C}"/>
              </a:ext>
            </a:extLst>
          </p:cNvPr>
          <p:cNvCxnSpPr/>
          <p:nvPr/>
        </p:nvCxnSpPr>
        <p:spPr>
          <a:xfrm>
            <a:off x="6251713" y="5595730"/>
            <a:ext cx="1321904" cy="109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ruutu 7">
            <a:extLst>
              <a:ext uri="{FF2B5EF4-FFF2-40B4-BE49-F238E27FC236}">
                <a16:creationId xmlns:a16="http://schemas.microsoft.com/office/drawing/2014/main" id="{C5BDB7DA-4A40-61CA-0305-CA9EC562EFF1}"/>
              </a:ext>
            </a:extLst>
          </p:cNvPr>
          <p:cNvSpPr txBox="1"/>
          <p:nvPr/>
        </p:nvSpPr>
        <p:spPr>
          <a:xfrm>
            <a:off x="7891670" y="5416826"/>
            <a:ext cx="3478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Tähän auttaa harjoituspäiväkirja!</a:t>
            </a:r>
          </a:p>
          <a:p>
            <a:r>
              <a:rPr lang="fi-FI" dirty="0"/>
              <a:t>Kirjoita ylös mitä painoja käytit ja montako toistoa jaksoit!</a:t>
            </a:r>
          </a:p>
        </p:txBody>
      </p:sp>
      <p:pic>
        <p:nvPicPr>
          <p:cNvPr id="2054" name="Picture 6" descr="Free stock photo of active lifestyle, activity, adult Stock Photo">
            <a:extLst>
              <a:ext uri="{FF2B5EF4-FFF2-40B4-BE49-F238E27FC236}">
                <a16:creationId xmlns:a16="http://schemas.microsoft.com/office/drawing/2014/main" id="{DAA76716-DC4F-CF4B-13B5-780B92E4F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291" y="1901293"/>
            <a:ext cx="2271451" cy="340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0296C05A-8EB4-6745-33A1-96CF4542054A}"/>
              </a:ext>
            </a:extLst>
          </p:cNvPr>
          <p:cNvSpPr txBox="1"/>
          <p:nvPr/>
        </p:nvSpPr>
        <p:spPr>
          <a:xfrm>
            <a:off x="8620438" y="1616586"/>
            <a:ext cx="20442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>
                <a:solidFill>
                  <a:schemeClr val="bg1"/>
                </a:solidFill>
              </a:rPr>
              <a:t>Mies valmistautuu leuanvetoon</a:t>
            </a:r>
          </a:p>
        </p:txBody>
      </p:sp>
    </p:spTree>
    <p:extLst>
      <p:ext uri="{BB962C8B-B14F-4D97-AF65-F5344CB8AC3E}">
        <p14:creationId xmlns:p14="http://schemas.microsoft.com/office/powerpoint/2010/main" val="336887238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BEA5DF-4923-4DF5-BAAA-F6D342BA1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B65C10-C9FE-4E34-B556-53B1B7089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18286"/>
            <a:ext cx="12192000" cy="48701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i-FI" sz="2900" dirty="0">
                <a:ln w="0"/>
                <a:solidFill>
                  <a:srgbClr val="FFFF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Rounded MT Bold" panose="020F0502020204030204" pitchFamily="34" charset="0"/>
              </a:rPr>
              <a:t>Perehdy liikkeiden turvalliseen suoritustekniikkaan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900" dirty="0" err="1">
                <a:ln w="0"/>
                <a:solidFill>
                  <a:srgbClr val="FFFF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Rounded MT Bold" panose="020F0502020204030204" pitchFamily="34" charset="0"/>
              </a:rPr>
              <a:t>Alkuverryttele</a:t>
            </a:r>
            <a:r>
              <a:rPr lang="fi-FI" sz="2900" dirty="0">
                <a:ln w="0"/>
                <a:solidFill>
                  <a:srgbClr val="FFFF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Rounded MT Bold" panose="020F0502020204030204" pitchFamily="34" charset="0"/>
              </a:rPr>
              <a:t> erityisesti niveliä ja lihaksia, joita aiot käyttää harjoituksessa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900" dirty="0">
                <a:ln w="0"/>
                <a:solidFill>
                  <a:srgbClr val="FFFF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Rounded MT Bold" panose="020F0502020204030204" pitchFamily="34" charset="0"/>
              </a:rPr>
              <a:t>Harjoittele säännöllisesti samaa lihasryhmää 2-3 kertaa viikossa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900" dirty="0">
                <a:ln w="0"/>
                <a:solidFill>
                  <a:srgbClr val="FFFF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Rounded MT Bold" panose="020F0502020204030204" pitchFamily="34" charset="0"/>
              </a:rPr>
              <a:t>Valitse painot, joilla jaksat vähintään 8 toiston sarjan, mutta et enempää kuin 12 toistoa.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900" dirty="0">
                <a:ln w="0"/>
                <a:solidFill>
                  <a:srgbClr val="FFFF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Rounded MT Bold" panose="020F0502020204030204" pitchFamily="34" charset="0"/>
              </a:rPr>
              <a:t>Tee kutakin liikettä 3-5 sarjaa ja lepää sarjojen välissä 1-5 min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900" dirty="0">
                <a:ln w="0"/>
                <a:solidFill>
                  <a:srgbClr val="FFFF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Rounded MT Bold" panose="020F0502020204030204" pitchFamily="34" charset="0"/>
              </a:rPr>
              <a:t>Lisää haastetta vähitellen, jotta kehityksesi jatkuu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900" dirty="0">
                <a:ln w="0"/>
                <a:solidFill>
                  <a:srgbClr val="FFFF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Rounded MT Bold" panose="020F0502020204030204" pitchFamily="34" charset="0"/>
              </a:rPr>
              <a:t>Jos kehitys pysähtyy, on aika tehdä muutoksia harjoitteluun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337864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4824F1-E793-7D75-2BE9-3365F7B40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Hyvin suunniteltu on puoliksi tehty,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0D648F34-6451-A0D3-7137-70D0E318D134}"/>
              </a:ext>
            </a:extLst>
          </p:cNvPr>
          <p:cNvSpPr txBox="1">
            <a:spLocks/>
          </p:cNvSpPr>
          <p:nvPr/>
        </p:nvSpPr>
        <p:spPr>
          <a:xfrm>
            <a:off x="350142" y="1792936"/>
            <a:ext cx="11489634" cy="2172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>
                <a:solidFill>
                  <a:schemeClr val="tx1"/>
                </a:solidFill>
              </a:rPr>
              <a:t>Mutta paras harjoitus on tehty harjoitus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D11F577F-AB41-9ED0-7B4E-5840C2B726A8}"/>
              </a:ext>
            </a:extLst>
          </p:cNvPr>
          <p:cNvCxnSpPr/>
          <p:nvPr/>
        </p:nvCxnSpPr>
        <p:spPr>
          <a:xfrm>
            <a:off x="7195930" y="3150704"/>
            <a:ext cx="41545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66042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DE51B4-D458-0B95-4325-8E256590D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206AB6-57D8-6E40-49A2-D0F6C8017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63" y="2130949"/>
            <a:ext cx="9784080" cy="4206240"/>
          </a:xfrm>
        </p:spPr>
        <p:txBody>
          <a:bodyPr>
            <a:normAutofit fontScale="92500" lnSpcReduction="10000"/>
          </a:bodyPr>
          <a:lstStyle/>
          <a:p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https://www.terveyskirjasto.fi/dlk01079</a:t>
            </a:r>
            <a:endParaRPr lang="fi-FI" dirty="0"/>
          </a:p>
          <a:p>
            <a:r>
              <a:rPr lang="fi-FI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https://www.voimaavanhuuteen.fi/voimaharjoittelu/</a:t>
            </a:r>
            <a:endParaRPr lang="fi-FI" dirty="0"/>
          </a:p>
          <a:p>
            <a:r>
              <a:rPr lang="fi-FI" dirty="0"/>
              <a:t>Lihastohtori –kirja, kirjoittaja liikuntafysiologian professori Juha </a:t>
            </a:r>
            <a:r>
              <a:rPr lang="fi-FI" dirty="0" err="1"/>
              <a:t>Hulmi</a:t>
            </a:r>
            <a:endParaRPr lang="fi-FI" dirty="0"/>
          </a:p>
          <a:p>
            <a:r>
              <a:rPr lang="fi-FI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https://ukkinstituutti.fi/fyysinen-kunto/kunnon-osa-alueet/lihasvoima-ja-lihaskestavyys/</a:t>
            </a:r>
            <a:endParaRPr lang="fi-FI" dirty="0"/>
          </a:p>
          <a:p>
            <a:r>
              <a:rPr lang="fi-FI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https://thl.fi/aiheet/elintavat-ja-ravitsemus/liikunta/liikuntasuositukset</a:t>
            </a:r>
            <a:endParaRPr lang="fi-FI" dirty="0"/>
          </a:p>
          <a:p>
            <a:r>
              <a:rPr lang="fi-FI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https://thl.fi/aiheet/elintavat-ja-ravitsemus/liikunta/liikuntasuositukset#Hyv%C3%A4_lihaskuntoharjoittelu</a:t>
            </a:r>
            <a:endParaRPr lang="fi-FI" dirty="0"/>
          </a:p>
          <a:p>
            <a:r>
              <a:rPr lang="fi-FI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https://pubmed.ncbi.nlm.nih.gov/33433148/</a:t>
            </a:r>
            <a:endParaRPr lang="fi-FI" dirty="0"/>
          </a:p>
          <a:p>
            <a:r>
              <a:rPr lang="fi-FI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https://pubmed.ncbi.nlm.nih.gov/28755103/</a:t>
            </a:r>
            <a:endParaRPr lang="fi-FI" dirty="0"/>
          </a:p>
          <a:p>
            <a:r>
              <a:rPr lang="fi-FI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https://pubmed.ncbi.nlm.nih.gov/19691365/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966292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98D7CF-1B7B-9110-9044-424056067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KUNTOSALILLE KANNATTAA MENNÄ?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9F5864-36B6-0F36-F832-9016F6692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232" y="2085313"/>
            <a:ext cx="10161767" cy="4488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b="1" i="0" dirty="0">
                <a:effectLst/>
                <a:latin typeface="Agency FB" panose="020B0503020202020204" pitchFamily="34" charset="0"/>
              </a:rPr>
              <a:t>Kuntosaliharjoittelu vahvistaa lihaksia, luita ja jänteitä</a:t>
            </a:r>
          </a:p>
          <a:p>
            <a:pPr marL="0" indent="0">
              <a:buNone/>
            </a:pPr>
            <a:r>
              <a:rPr lang="fi-FI" sz="2800" b="1" i="0" dirty="0">
                <a:effectLst/>
                <a:latin typeface="Agency FB" panose="020B0503020202020204" pitchFamily="34" charset="0"/>
              </a:rPr>
              <a:t>Kuntosaliharjoittelu suojaa tyypin II diabetekselta</a:t>
            </a:r>
          </a:p>
          <a:p>
            <a:pPr marL="0" indent="0">
              <a:buNone/>
            </a:pPr>
            <a:r>
              <a:rPr lang="fi-FI" sz="2800" b="1" i="0" dirty="0">
                <a:effectLst/>
                <a:latin typeface="Agency FB" panose="020B0503020202020204" pitchFamily="34" charset="0"/>
              </a:rPr>
              <a:t>Kuntosaliharjoittelu laskee verenpainetta</a:t>
            </a:r>
            <a:endParaRPr lang="fi-FI" sz="2800" b="1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fi-FI" sz="2800" b="1" i="0" dirty="0">
                <a:effectLst/>
                <a:latin typeface="Agency FB" panose="020B0503020202020204" pitchFamily="34" charset="0"/>
              </a:rPr>
              <a:t>Kuntosaliharjoittelu parantaa lihaskoordinaatiota ja tasapainoa</a:t>
            </a:r>
          </a:p>
          <a:p>
            <a:pPr marL="0" indent="0">
              <a:buNone/>
            </a:pPr>
            <a:r>
              <a:rPr lang="fi-FI" sz="2800" b="1" i="0" dirty="0">
                <a:effectLst/>
                <a:latin typeface="Agency FB" panose="020B0503020202020204" pitchFamily="34" charset="0"/>
              </a:rPr>
              <a:t>Kuntosaliharjoittelu parantaa elämänlaatua ja arjessa jaksamista</a:t>
            </a:r>
          </a:p>
          <a:p>
            <a:pPr marL="0" indent="0">
              <a:buNone/>
            </a:pPr>
            <a:r>
              <a:rPr lang="fi-FI" sz="2800" b="1" dirty="0">
                <a:latin typeface="Agency FB" panose="020B0503020202020204" pitchFamily="34" charset="0"/>
              </a:rPr>
              <a:t>Kuntosaliharjoittelu edistää mielenterveyttä</a:t>
            </a:r>
          </a:p>
          <a:p>
            <a:pPr marL="0" indent="0">
              <a:buNone/>
            </a:pPr>
            <a:r>
              <a:rPr lang="fi-FI" sz="2800" b="1" i="0" dirty="0">
                <a:effectLst/>
                <a:latin typeface="Agency FB" panose="020B0503020202020204" pitchFamily="34" charset="0"/>
              </a:rPr>
              <a:t>Kuntosaliharjoittelu edistää painonhallintaa</a:t>
            </a:r>
          </a:p>
          <a:p>
            <a:pPr marL="0" indent="0">
              <a:buNone/>
            </a:pPr>
            <a:r>
              <a:rPr lang="fi-FI" sz="2800" b="1" dirty="0">
                <a:latin typeface="Agency FB" panose="020B0503020202020204" pitchFamily="34" charset="0"/>
              </a:rPr>
              <a:t>JNE</a:t>
            </a:r>
            <a:endParaRPr lang="fi-FI" sz="2800" b="1" i="0" dirty="0">
              <a:effectLst/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008990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F04349-46E8-4C86-B5B6-40BEB025D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19FD18-90AA-4581-B013-DA055DB23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835" y="2023234"/>
            <a:ext cx="10622137" cy="4415753"/>
          </a:xfrm>
        </p:spPr>
        <p:txBody>
          <a:bodyPr/>
          <a:lstStyle/>
          <a:p>
            <a:r>
              <a:rPr lang="fi-FI" sz="2800" dirty="0"/>
              <a:t>Aseta itsellesi yksilöllinen tavoite</a:t>
            </a:r>
          </a:p>
          <a:p>
            <a:r>
              <a:rPr lang="fi-FI" sz="2800" dirty="0"/>
              <a:t>Tavoite määrittelee millaista harjoittelua sinun kannattaa tehdä</a:t>
            </a:r>
          </a:p>
          <a:p>
            <a:r>
              <a:rPr lang="fi-FI" sz="2800" dirty="0"/>
              <a:t>Tavoite voi olla melkein mitä tahansa, esimerkiksi: </a:t>
            </a:r>
          </a:p>
          <a:p>
            <a:pPr lvl="1"/>
            <a:r>
              <a:rPr lang="fi-FI" sz="2800" dirty="0"/>
              <a:t>Kehittää yleisesti lihaskuntoa</a:t>
            </a:r>
          </a:p>
          <a:p>
            <a:pPr lvl="1"/>
            <a:r>
              <a:rPr lang="fi-FI" sz="2800" dirty="0"/>
              <a:t>Saada voimaa oman urheilulajinsa tueksi</a:t>
            </a:r>
          </a:p>
          <a:p>
            <a:pPr lvl="1"/>
            <a:r>
              <a:rPr lang="fi-FI" sz="2800" dirty="0"/>
              <a:t>Parantaa ryhtiä</a:t>
            </a:r>
          </a:p>
          <a:p>
            <a:pPr lvl="1"/>
            <a:r>
              <a:rPr lang="fi-FI" sz="2800" dirty="0"/>
              <a:t>Kuntouttaa esim. polvi leikkauksen jälkeen</a:t>
            </a:r>
          </a:p>
          <a:p>
            <a:pPr lvl="1"/>
            <a:r>
              <a:rPr lang="fi-FI" sz="2800" dirty="0"/>
              <a:t>Kasvattaa pakaralihasten kokoa</a:t>
            </a:r>
          </a:p>
          <a:p>
            <a:pPr lvl="1"/>
            <a:r>
              <a:rPr lang="fi-FI" sz="2800" dirty="0"/>
              <a:t>Stressinhallinta</a:t>
            </a:r>
          </a:p>
          <a:p>
            <a:pPr lvl="1"/>
            <a:endParaRPr lang="fi-FI" sz="2800" dirty="0"/>
          </a:p>
          <a:p>
            <a:pPr marL="228600" lvl="1" indent="0">
              <a:buNone/>
            </a:pPr>
            <a:endParaRPr lang="fi-FI" dirty="0"/>
          </a:p>
          <a:p>
            <a:pPr marL="228600" lvl="1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310ED5BC-3D6E-4B7C-B092-D00EFB420481}"/>
              </a:ext>
            </a:extLst>
          </p:cNvPr>
          <p:cNvSpPr/>
          <p:nvPr/>
        </p:nvSpPr>
        <p:spPr>
          <a:xfrm>
            <a:off x="1340528" y="3497802"/>
            <a:ext cx="4755472" cy="6214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142B7BA-1D67-428C-9D50-083FFBCB89D3}"/>
              </a:ext>
            </a:extLst>
          </p:cNvPr>
          <p:cNvSpPr txBox="1"/>
          <p:nvPr/>
        </p:nvSpPr>
        <p:spPr>
          <a:xfrm>
            <a:off x="9507984" y="3573224"/>
            <a:ext cx="2177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Bahnschrift SemiBold Condensed" panose="020B0502040204020203" pitchFamily="34" charset="0"/>
              </a:rPr>
              <a:t>Valitsen tämän!</a:t>
            </a:r>
          </a:p>
          <a:p>
            <a:r>
              <a:rPr lang="fi-FI" dirty="0">
                <a:latin typeface="Bahnschrift SemiBold Condensed" panose="020B0502040204020203" pitchFamily="34" charset="0"/>
              </a:rPr>
              <a:t>Tämä sopii minulle!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F86DD123-4BA3-43D5-B0B4-E123D77A1D3D}"/>
              </a:ext>
            </a:extLst>
          </p:cNvPr>
          <p:cNvCxnSpPr>
            <a:stCxn id="4" idx="6"/>
          </p:cNvCxnSpPr>
          <p:nvPr/>
        </p:nvCxnSpPr>
        <p:spPr>
          <a:xfrm>
            <a:off x="6096000" y="3808521"/>
            <a:ext cx="3287697" cy="710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>
            <a:extLst>
              <a:ext uri="{FF2B5EF4-FFF2-40B4-BE49-F238E27FC236}">
                <a16:creationId xmlns:a16="http://schemas.microsoft.com/office/drawing/2014/main" id="{48746F93-D8C7-433D-97CF-87C8916C0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172" y="4380987"/>
            <a:ext cx="3611617" cy="228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045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BB44B7-7949-4F0F-9E1F-C87E97D28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”TREENIJAKO”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CD3A10-ADF1-4E31-A62C-2962814EB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" y="1944209"/>
            <a:ext cx="6525087" cy="4629615"/>
          </a:xfrm>
        </p:spPr>
        <p:txBody>
          <a:bodyPr>
            <a:normAutofit/>
          </a:bodyPr>
          <a:lstStyle/>
          <a:p>
            <a:r>
              <a:rPr lang="fi-FI" sz="2800" dirty="0"/>
              <a:t>Samaa lihasryhmää (esim. reisiä) tulee harjoitella 2-3 kertaa viikossa.</a:t>
            </a:r>
          </a:p>
          <a:p>
            <a:r>
              <a:rPr lang="fi-FI" sz="2800" dirty="0"/>
              <a:t>Yleensä kuntosaliharjoituksia ei kannata tehdä samalle lihasryhmälle peräkkäisinä päivinä. </a:t>
            </a:r>
          </a:p>
          <a:p>
            <a:r>
              <a:rPr lang="fi-FI" sz="2800" dirty="0"/>
              <a:t>”Treenijako” tarkoittaa sitä, mitä aiot kunakin päivänä harjoitella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CB1601D-01FB-473B-AD25-DEFA282ABE88}"/>
              </a:ext>
            </a:extLst>
          </p:cNvPr>
          <p:cNvSpPr txBox="1"/>
          <p:nvPr/>
        </p:nvSpPr>
        <p:spPr>
          <a:xfrm>
            <a:off x="6880190" y="1861217"/>
            <a:ext cx="31959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Tässä muutama esimerkki:</a:t>
            </a:r>
          </a:p>
          <a:p>
            <a:pPr lvl="1"/>
            <a:r>
              <a:rPr lang="fi-FI" dirty="0"/>
              <a:t>Ma: Jalat + keskivartalo</a:t>
            </a:r>
          </a:p>
          <a:p>
            <a:pPr lvl="1"/>
            <a:r>
              <a:rPr lang="fi-FI" dirty="0"/>
              <a:t>Ti: Ylävartalo</a:t>
            </a:r>
          </a:p>
          <a:p>
            <a:pPr lvl="1"/>
            <a:r>
              <a:rPr lang="fi-FI" dirty="0"/>
              <a:t>To: Jalat + keskivartalo</a:t>
            </a:r>
          </a:p>
          <a:p>
            <a:pPr lvl="1"/>
            <a:r>
              <a:rPr lang="fi-FI" dirty="0"/>
              <a:t>Pe: Ylävartalo</a:t>
            </a:r>
          </a:p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947D1C1-3B38-4847-B4C4-666085DA8221}"/>
              </a:ext>
            </a:extLst>
          </p:cNvPr>
          <p:cNvSpPr txBox="1"/>
          <p:nvPr/>
        </p:nvSpPr>
        <p:spPr>
          <a:xfrm>
            <a:off x="6880191" y="3310739"/>
            <a:ext cx="2769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Tai:</a:t>
            </a:r>
          </a:p>
          <a:p>
            <a:pPr lvl="1"/>
            <a:r>
              <a:rPr lang="fi-FI" dirty="0"/>
              <a:t>Ma: Koko vartalo</a:t>
            </a:r>
          </a:p>
          <a:p>
            <a:pPr lvl="1"/>
            <a:r>
              <a:rPr lang="fi-FI" dirty="0"/>
              <a:t>Ke: Koko vartalo</a:t>
            </a:r>
          </a:p>
          <a:p>
            <a:pPr lvl="1"/>
            <a:r>
              <a:rPr lang="fi-FI" dirty="0"/>
              <a:t>Pe: Koko vartalo</a:t>
            </a:r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D2EE694-AFB4-4EF7-9115-068D2B533B73}"/>
              </a:ext>
            </a:extLst>
          </p:cNvPr>
          <p:cNvSpPr txBox="1"/>
          <p:nvPr/>
        </p:nvSpPr>
        <p:spPr>
          <a:xfrm>
            <a:off x="6880191" y="4474345"/>
            <a:ext cx="27698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Tai:</a:t>
            </a:r>
          </a:p>
          <a:p>
            <a:pPr lvl="1"/>
            <a:r>
              <a:rPr lang="fi-FI" dirty="0"/>
              <a:t>Ma: Työntävät lihakset</a:t>
            </a:r>
          </a:p>
          <a:p>
            <a:pPr lvl="1"/>
            <a:r>
              <a:rPr lang="fi-FI" dirty="0"/>
              <a:t>Ti: Vetävät lihakset</a:t>
            </a:r>
          </a:p>
          <a:p>
            <a:pPr lvl="1"/>
            <a:r>
              <a:rPr lang="fi-FI" dirty="0"/>
              <a:t>Ke: Jalat</a:t>
            </a:r>
          </a:p>
          <a:p>
            <a:pPr lvl="1"/>
            <a:r>
              <a:rPr lang="fi-FI" dirty="0"/>
              <a:t>To: Työntävät lihakset</a:t>
            </a:r>
          </a:p>
          <a:p>
            <a:pPr lvl="1"/>
            <a:r>
              <a:rPr lang="fi-FI" dirty="0"/>
              <a:t>Pe: Vetävät lihakset</a:t>
            </a:r>
          </a:p>
          <a:p>
            <a:pPr lvl="1"/>
            <a:r>
              <a:rPr lang="fi-FI" dirty="0"/>
              <a:t>La: Jalat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46121646-8443-47B5-B3E7-BC4288B04C7F}"/>
              </a:ext>
            </a:extLst>
          </p:cNvPr>
          <p:cNvSpPr/>
          <p:nvPr/>
        </p:nvSpPr>
        <p:spPr>
          <a:xfrm>
            <a:off x="7146520" y="3310739"/>
            <a:ext cx="2201666" cy="1478651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8CFFF5A-7EB1-446E-BFF2-212CD534550E}"/>
              </a:ext>
            </a:extLst>
          </p:cNvPr>
          <p:cNvSpPr txBox="1"/>
          <p:nvPr/>
        </p:nvSpPr>
        <p:spPr>
          <a:xfrm>
            <a:off x="9907480" y="3429000"/>
            <a:ext cx="2177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Bahnschrift SemiBold Condensed" panose="020B0502040204020203" pitchFamily="34" charset="0"/>
              </a:rPr>
              <a:t>Valitsen tämän!</a:t>
            </a:r>
          </a:p>
          <a:p>
            <a:r>
              <a:rPr lang="fi-FI" dirty="0">
                <a:latin typeface="Bahnschrift SemiBold Condensed" panose="020B0502040204020203" pitchFamily="34" charset="0"/>
              </a:rPr>
              <a:t>Tämä sopii minulle!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0ED81DFC-E8B9-4582-9EF2-4A13D671948C}"/>
              </a:ext>
            </a:extLst>
          </p:cNvPr>
          <p:cNvCxnSpPr/>
          <p:nvPr/>
        </p:nvCxnSpPr>
        <p:spPr>
          <a:xfrm flipV="1">
            <a:off x="9348186" y="3615543"/>
            <a:ext cx="559294" cy="2284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8705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47372A-F92F-4B8E-9731-4E7B76F05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Liikkeiden valinta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39E7D3-2868-428C-B3A8-61DB63CE5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0" y="3219264"/>
            <a:ext cx="4734763" cy="3557151"/>
          </a:xfrm>
        </p:spPr>
        <p:txBody>
          <a:bodyPr>
            <a:normAutofit fontScale="92500" lnSpcReduction="10000"/>
          </a:bodyPr>
          <a:lstStyle/>
          <a:p>
            <a:r>
              <a:rPr lang="fi-FI" sz="2400" dirty="0"/>
              <a:t>Valitse jokaiseen kuntosaliharjoitukseen 4-8 liikettä, jotka edistävät parhaiten tavoitteesi saavuttamista</a:t>
            </a:r>
          </a:p>
          <a:p>
            <a:r>
              <a:rPr lang="fi-FI" sz="2400" dirty="0"/>
              <a:t>Voit käyttää myös samoja harjoituksia useampana päivänä viikossa</a:t>
            </a:r>
          </a:p>
          <a:p>
            <a:r>
              <a:rPr lang="fi-FI" sz="2400" dirty="0"/>
              <a:t>Aloita kuntosaliharjoitus (alkuverryttelyn jälkeen) sinulle tärkeimmällä liikkeellä, joka edistää tavoitettasi eniten</a:t>
            </a:r>
          </a:p>
          <a:p>
            <a:pPr marL="0" indent="0">
              <a:buNone/>
            </a:pPr>
            <a:endParaRPr lang="fi-FI" sz="2400" dirty="0"/>
          </a:p>
          <a:p>
            <a:endParaRPr lang="fi-FI" sz="2400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A34D6A2E-7D38-4AA5-853F-4AA6FAAEEB70}"/>
              </a:ext>
            </a:extLst>
          </p:cNvPr>
          <p:cNvSpPr txBox="1">
            <a:spLocks/>
          </p:cNvSpPr>
          <p:nvPr/>
        </p:nvSpPr>
        <p:spPr>
          <a:xfrm>
            <a:off x="130200" y="2073691"/>
            <a:ext cx="5080992" cy="1145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 err="1"/>
              <a:t>Alkuverryttele</a:t>
            </a:r>
            <a:r>
              <a:rPr lang="fi-FI" sz="2400" dirty="0"/>
              <a:t> erityisesti lihakset ja nivelet, joita aiot käyttää varsinaisessa harjoituksessa.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3E9AFBE-CDB6-47EC-B433-F347F9F7C7C5}"/>
              </a:ext>
            </a:extLst>
          </p:cNvPr>
          <p:cNvSpPr txBox="1"/>
          <p:nvPr/>
        </p:nvSpPr>
        <p:spPr>
          <a:xfrm>
            <a:off x="8392359" y="1792936"/>
            <a:ext cx="40807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Esim.</a:t>
            </a:r>
          </a:p>
          <a:p>
            <a:r>
              <a:rPr lang="fi-FI" dirty="0"/>
              <a:t>Alkuverryttely:</a:t>
            </a:r>
          </a:p>
          <a:p>
            <a:r>
              <a:rPr lang="fi-FI" dirty="0"/>
              <a:t>Hyötyliikkumalla kuntosalille </a:t>
            </a:r>
          </a:p>
          <a:p>
            <a:r>
              <a:rPr lang="fi-FI" dirty="0"/>
              <a:t>+ </a:t>
            </a:r>
            <a:r>
              <a:rPr lang="fi-FI" dirty="0" err="1"/>
              <a:t>lämmittelynostoja</a:t>
            </a:r>
            <a:endParaRPr lang="fi-FI" dirty="0"/>
          </a:p>
          <a:p>
            <a:endParaRPr lang="fi-FI" dirty="0"/>
          </a:p>
          <a:p>
            <a:r>
              <a:rPr lang="fi-FI" dirty="0"/>
              <a:t>Maanantai ja perjantai: Koko vartalo</a:t>
            </a:r>
          </a:p>
          <a:p>
            <a:pPr marL="285750" indent="-285750">
              <a:buFontTx/>
              <a:buChar char="-"/>
            </a:pPr>
            <a:r>
              <a:rPr lang="fi-FI" dirty="0"/>
              <a:t>Kyykky</a:t>
            </a:r>
          </a:p>
          <a:p>
            <a:pPr marL="285750" indent="-285750">
              <a:buFontTx/>
              <a:buChar char="-"/>
            </a:pPr>
            <a:r>
              <a:rPr lang="fi-FI" dirty="0"/>
              <a:t>Romanialainen maastaveto</a:t>
            </a:r>
          </a:p>
          <a:p>
            <a:pPr marL="285750" indent="-285750">
              <a:buFontTx/>
              <a:buChar char="-"/>
            </a:pPr>
            <a:r>
              <a:rPr lang="fi-FI" dirty="0"/>
              <a:t>Vinopenkkipunnerrus käsipainoilla</a:t>
            </a:r>
          </a:p>
          <a:p>
            <a:pPr marL="285750" indent="-285750">
              <a:buFontTx/>
              <a:buChar char="-"/>
            </a:pPr>
            <a:r>
              <a:rPr lang="fi-FI" dirty="0"/>
              <a:t>Alataljasoutu</a:t>
            </a:r>
          </a:p>
          <a:p>
            <a:pPr marL="285750" indent="-285750">
              <a:buFontTx/>
              <a:buChar char="-"/>
            </a:pPr>
            <a:r>
              <a:rPr lang="fi-FI" dirty="0"/>
              <a:t>Kapteenin tuoli –liike</a:t>
            </a:r>
          </a:p>
          <a:p>
            <a:endParaRPr lang="fi-FI" dirty="0"/>
          </a:p>
          <a:p>
            <a:r>
              <a:rPr lang="fi-FI" dirty="0"/>
              <a:t>Keskiviikko: Koko vartalo</a:t>
            </a:r>
          </a:p>
          <a:p>
            <a:pPr marL="285750" indent="-285750">
              <a:buFontTx/>
              <a:buChar char="-"/>
            </a:pPr>
            <a:r>
              <a:rPr lang="fi-FI" dirty="0"/>
              <a:t>Askelkyykky taakse</a:t>
            </a:r>
          </a:p>
          <a:p>
            <a:pPr marL="285750" indent="-285750">
              <a:buFontTx/>
              <a:buChar char="-"/>
            </a:pPr>
            <a:r>
              <a:rPr lang="fi-FI" dirty="0"/>
              <a:t>Lantion nosto</a:t>
            </a:r>
          </a:p>
          <a:p>
            <a:pPr marL="285750" indent="-285750">
              <a:buFontTx/>
              <a:buChar char="-"/>
            </a:pPr>
            <a:r>
              <a:rPr lang="fi-FI" dirty="0"/>
              <a:t>Pystypunnerrus yhdellä kädellä</a:t>
            </a:r>
          </a:p>
          <a:p>
            <a:pPr marL="285750" indent="-285750">
              <a:buFontTx/>
              <a:buChar char="-"/>
            </a:pPr>
            <a:r>
              <a:rPr lang="fi-FI" dirty="0"/>
              <a:t>Ylätalja leveällä myötäotteella</a:t>
            </a:r>
          </a:p>
          <a:p>
            <a:pPr marL="285750" indent="-285750">
              <a:buFontTx/>
              <a:buChar char="-"/>
            </a:pPr>
            <a:r>
              <a:rPr lang="fi-FI" dirty="0"/>
              <a:t>Päkiöille nousu</a:t>
            </a:r>
          </a:p>
          <a:p>
            <a:pPr marL="285750" indent="-285750">
              <a:buFontTx/>
              <a:buChar char="-"/>
            </a:pP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1892592-E9DA-49D3-BCD5-4AB61A13B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007" y="1864664"/>
            <a:ext cx="3233308" cy="4849961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6B1F412-06C0-1F4C-A197-86BEA27AEAB4}"/>
              </a:ext>
            </a:extLst>
          </p:cNvPr>
          <p:cNvSpPr txBox="1"/>
          <p:nvPr/>
        </p:nvSpPr>
        <p:spPr>
          <a:xfrm>
            <a:off x="4864963" y="1588304"/>
            <a:ext cx="38735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>
                <a:solidFill>
                  <a:schemeClr val="bg1"/>
                </a:solidFill>
              </a:rPr>
              <a:t>Yksijalkainen mies harjoittelee jalkakyykkyä </a:t>
            </a:r>
            <a:r>
              <a:rPr lang="fi-FI" sz="1050" dirty="0" err="1">
                <a:solidFill>
                  <a:schemeClr val="bg1"/>
                </a:solidFill>
              </a:rPr>
              <a:t>smith</a:t>
            </a:r>
            <a:r>
              <a:rPr lang="fi-FI" sz="1050" dirty="0">
                <a:solidFill>
                  <a:schemeClr val="bg1"/>
                </a:solidFill>
              </a:rPr>
              <a:t> -laitteessa</a:t>
            </a:r>
          </a:p>
        </p:txBody>
      </p:sp>
    </p:spTree>
    <p:extLst>
      <p:ext uri="{BB962C8B-B14F-4D97-AF65-F5344CB8AC3E}">
        <p14:creationId xmlns:p14="http://schemas.microsoft.com/office/powerpoint/2010/main" val="309065018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557BCB-7EF3-7F81-B734-1EC1AE55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97" y="264298"/>
            <a:ext cx="6122221" cy="1508760"/>
          </a:xfrm>
        </p:spPr>
        <p:txBody>
          <a:bodyPr/>
          <a:lstStyle/>
          <a:p>
            <a:r>
              <a:rPr lang="fi-FI" dirty="0"/>
              <a:t>Muutamia poimintoja</a:t>
            </a:r>
            <a:br>
              <a:rPr lang="fi-FI" dirty="0"/>
            </a:br>
            <a:r>
              <a:rPr lang="fi-FI" dirty="0"/>
              <a:t>kuntosaliliikkeistä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46BCA1-BA2C-FB66-B8D2-ADDA1850F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42021"/>
            <a:ext cx="4412973" cy="4836463"/>
          </a:xfrm>
        </p:spPr>
        <p:txBody>
          <a:bodyPr>
            <a:normAutofit fontScale="77500" lnSpcReduction="20000"/>
          </a:bodyPr>
          <a:lstStyle/>
          <a:p>
            <a:r>
              <a:rPr lang="fi-FI" dirty="0">
                <a:hlinkClick r:id="rId2"/>
              </a:rPr>
              <a:t>Bulgarialainen askelkyykky</a:t>
            </a:r>
            <a:endParaRPr lang="fi-FI" dirty="0"/>
          </a:p>
          <a:p>
            <a:r>
              <a:rPr lang="fi-FI" dirty="0">
                <a:hlinkClick r:id="rId3"/>
              </a:rPr>
              <a:t>Alataljasoutu</a:t>
            </a:r>
            <a:endParaRPr lang="fi-FI" dirty="0"/>
          </a:p>
          <a:p>
            <a:r>
              <a:rPr lang="fi-FI" dirty="0">
                <a:hlinkClick r:id="rId4"/>
              </a:rPr>
              <a:t>Vinopenkkipunnerrus käsipainoilla</a:t>
            </a:r>
            <a:endParaRPr lang="fi-FI" dirty="0"/>
          </a:p>
          <a:p>
            <a:r>
              <a:rPr lang="fi-FI" dirty="0">
                <a:hlinkClick r:id="rId5"/>
              </a:rPr>
              <a:t>Kuollut ötökkä –liike</a:t>
            </a:r>
            <a:endParaRPr lang="fi-FI" dirty="0"/>
          </a:p>
          <a:p>
            <a:r>
              <a:rPr lang="fi-FI" dirty="0">
                <a:hlinkClick r:id="rId6"/>
              </a:rPr>
              <a:t>Maastaveto</a:t>
            </a:r>
            <a:endParaRPr lang="fi-FI" dirty="0"/>
          </a:p>
          <a:p>
            <a:r>
              <a:rPr lang="fi-FI" dirty="0">
                <a:hlinkClick r:id="rId7"/>
              </a:rPr>
              <a:t>Takaolkapääveto taljassa</a:t>
            </a:r>
            <a:endParaRPr lang="fi-FI" dirty="0"/>
          </a:p>
          <a:p>
            <a:r>
              <a:rPr lang="fi-FI" dirty="0">
                <a:hlinkClick r:id="rId8"/>
              </a:rPr>
              <a:t>Vipunosto sivulle taljassa</a:t>
            </a:r>
            <a:endParaRPr lang="fi-FI" dirty="0"/>
          </a:p>
          <a:p>
            <a:r>
              <a:rPr lang="fi-FI" dirty="0">
                <a:hlinkClick r:id="rId9"/>
              </a:rPr>
              <a:t>Maljakyykky</a:t>
            </a:r>
            <a:endParaRPr lang="fi-FI" dirty="0"/>
          </a:p>
          <a:p>
            <a:r>
              <a:rPr lang="fi-FI" dirty="0">
                <a:hlinkClick r:id="rId10"/>
              </a:rPr>
              <a:t>Ylätaljaveto </a:t>
            </a:r>
            <a:endParaRPr lang="fi-FI" dirty="0"/>
          </a:p>
          <a:p>
            <a:r>
              <a:rPr lang="fi-FI" dirty="0">
                <a:hlinkClick r:id="rId11"/>
              </a:rPr>
              <a:t>Hauiskääntö </a:t>
            </a:r>
            <a:r>
              <a:rPr lang="fi-FI" dirty="0" err="1">
                <a:hlinkClick r:id="rId11"/>
              </a:rPr>
              <a:t>scott</a:t>
            </a:r>
            <a:r>
              <a:rPr lang="fi-FI" dirty="0">
                <a:hlinkClick r:id="rId11"/>
              </a:rPr>
              <a:t> –penkissä</a:t>
            </a:r>
            <a:endParaRPr lang="fi-FI" dirty="0"/>
          </a:p>
          <a:p>
            <a:r>
              <a:rPr lang="fi-FI" dirty="0">
                <a:hlinkClick r:id="rId12"/>
              </a:rPr>
              <a:t>Jalkakyykky</a:t>
            </a:r>
            <a:endParaRPr lang="fi-FI" dirty="0"/>
          </a:p>
          <a:p>
            <a:r>
              <a:rPr lang="fi-FI" dirty="0">
                <a:hlinkClick r:id="rId13"/>
              </a:rPr>
              <a:t>Ojentajapunnerrus pään takaa</a:t>
            </a:r>
            <a:endParaRPr lang="fi-FI" dirty="0"/>
          </a:p>
          <a:p>
            <a:r>
              <a:rPr lang="fi-FI" dirty="0">
                <a:hlinkClick r:id="rId14"/>
              </a:rPr>
              <a:t>Farmarikävely</a:t>
            </a:r>
            <a:endParaRPr lang="fi-FI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4281EE90-FE85-C999-C04A-24AFE3D84C72}"/>
              </a:ext>
            </a:extLst>
          </p:cNvPr>
          <p:cNvSpPr txBox="1">
            <a:spLocks/>
          </p:cNvSpPr>
          <p:nvPr/>
        </p:nvSpPr>
        <p:spPr>
          <a:xfrm>
            <a:off x="3611218" y="1942020"/>
            <a:ext cx="3713922" cy="48364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hlinkClick r:id="rId15"/>
              </a:rPr>
              <a:t>Askelkyykkykävely</a:t>
            </a:r>
            <a:endParaRPr lang="fi-FI" dirty="0"/>
          </a:p>
          <a:p>
            <a:r>
              <a:rPr lang="fi-FI" dirty="0">
                <a:hlinkClick r:id="rId16"/>
              </a:rPr>
              <a:t>Pystypunnerrus</a:t>
            </a:r>
            <a:endParaRPr lang="fi-FI" dirty="0"/>
          </a:p>
          <a:p>
            <a:r>
              <a:rPr lang="fi-FI" dirty="0">
                <a:hlinkClick r:id="rId17"/>
              </a:rPr>
              <a:t>Kulmasoutu käsipainolla</a:t>
            </a:r>
            <a:endParaRPr lang="fi-FI" dirty="0"/>
          </a:p>
          <a:p>
            <a:r>
              <a:rPr lang="fi-FI" dirty="0">
                <a:hlinkClick r:id="rId18"/>
              </a:rPr>
              <a:t>Selänojennus</a:t>
            </a:r>
            <a:endParaRPr lang="fi-FI" dirty="0"/>
          </a:p>
          <a:p>
            <a:r>
              <a:rPr lang="fi-FI" dirty="0">
                <a:hlinkClick r:id="rId19"/>
              </a:rPr>
              <a:t>Lantion nosto</a:t>
            </a:r>
            <a:endParaRPr lang="fi-FI" dirty="0"/>
          </a:p>
          <a:p>
            <a:r>
              <a:rPr lang="fi-FI" dirty="0">
                <a:hlinkClick r:id="rId20"/>
              </a:rPr>
              <a:t>Polvenojennuslaite</a:t>
            </a:r>
            <a:endParaRPr lang="fi-FI" dirty="0"/>
          </a:p>
          <a:p>
            <a:r>
              <a:rPr lang="fi-FI" dirty="0">
                <a:hlinkClick r:id="rId21"/>
              </a:rPr>
              <a:t>Polvenkoukistuslaite</a:t>
            </a:r>
            <a:endParaRPr lang="fi-FI" dirty="0"/>
          </a:p>
          <a:p>
            <a:r>
              <a:rPr lang="fi-FI" dirty="0">
                <a:hlinkClick r:id="rId22"/>
              </a:rPr>
              <a:t>Lapaveto</a:t>
            </a:r>
            <a:endParaRPr lang="fi-FI" dirty="0"/>
          </a:p>
          <a:p>
            <a:r>
              <a:rPr lang="fi-FI" dirty="0">
                <a:hlinkClick r:id="rId23"/>
              </a:rPr>
              <a:t>Leuanveto</a:t>
            </a:r>
            <a:endParaRPr lang="fi-FI" dirty="0"/>
          </a:p>
          <a:p>
            <a:r>
              <a:rPr lang="fi-FI" dirty="0">
                <a:hlinkClick r:id="rId24"/>
              </a:rPr>
              <a:t>Penkkipunnerrus</a:t>
            </a:r>
            <a:endParaRPr lang="fi-FI" dirty="0"/>
          </a:p>
          <a:p>
            <a:r>
              <a:rPr lang="fi-FI" dirty="0">
                <a:hlinkClick r:id="rId25"/>
              </a:rPr>
              <a:t>Reverse hyper</a:t>
            </a:r>
            <a:endParaRPr lang="fi-FI" dirty="0"/>
          </a:p>
          <a:p>
            <a:r>
              <a:rPr lang="fi-FI" dirty="0">
                <a:hlinkClick r:id="rId26"/>
              </a:rPr>
              <a:t>Maamiinakierrot T-tangolla</a:t>
            </a:r>
            <a:endParaRPr lang="fi-FI" dirty="0"/>
          </a:p>
          <a:p>
            <a:r>
              <a:rPr lang="fi-FI" dirty="0">
                <a:hlinkClick r:id="rId27"/>
              </a:rPr>
              <a:t>Y-nosto käsipainoilla</a:t>
            </a:r>
            <a:endParaRPr lang="fi-FI" dirty="0"/>
          </a:p>
          <a:p>
            <a:endParaRPr lang="fi-FI" dirty="0"/>
          </a:p>
        </p:txBody>
      </p:sp>
      <p:pic>
        <p:nvPicPr>
          <p:cNvPr id="1026" name="Picture 2" descr="Free A Woman Working Out  Stock Photo">
            <a:extLst>
              <a:ext uri="{FF2B5EF4-FFF2-40B4-BE49-F238E27FC236}">
                <a16:creationId xmlns:a16="http://schemas.microsoft.com/office/drawing/2014/main" id="{EE2E5911-005C-1C9C-3F36-284F44E52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429" y="2146852"/>
            <a:ext cx="3756896" cy="471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596D5E74-98F1-DE3A-7A5A-8BC4931C299C}"/>
              </a:ext>
            </a:extLst>
          </p:cNvPr>
          <p:cNvSpPr txBox="1"/>
          <p:nvPr/>
        </p:nvSpPr>
        <p:spPr>
          <a:xfrm>
            <a:off x="7834721" y="1892936"/>
            <a:ext cx="33803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>
                <a:solidFill>
                  <a:schemeClr val="bg1"/>
                </a:solidFill>
              </a:rPr>
              <a:t>Nainen harjoittelee maljakyykyn avulla jalkojaan</a:t>
            </a:r>
          </a:p>
        </p:txBody>
      </p:sp>
    </p:spTree>
    <p:extLst>
      <p:ext uri="{BB962C8B-B14F-4D97-AF65-F5344CB8AC3E}">
        <p14:creationId xmlns:p14="http://schemas.microsoft.com/office/powerpoint/2010/main" val="418747652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0D8ABB-1853-486C-8187-ADE4A27FF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Tekniikat kuntoon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C86333-0172-4F18-BF30-C137BB45E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025" y="1964880"/>
            <a:ext cx="7133213" cy="4684397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fi-FI" sz="3600" dirty="0"/>
              <a:t>Perehdy, kuinka teet kunkin liikkeen turvallisesti ja tehokkaasti</a:t>
            </a:r>
          </a:p>
          <a:p>
            <a:pPr>
              <a:buFontTx/>
              <a:buChar char="-"/>
            </a:pPr>
            <a:r>
              <a:rPr lang="fi-FI" sz="3600" dirty="0"/>
              <a:t>Harjoittele aluksi liikkeiden tekniikka kevyillä kuormilla tai kehonpainolla</a:t>
            </a:r>
          </a:p>
          <a:p>
            <a:pPr>
              <a:buFontTx/>
              <a:buChar char="-"/>
            </a:pPr>
            <a:r>
              <a:rPr lang="fi-FI" sz="2000" dirty="0"/>
              <a:t> </a:t>
            </a:r>
            <a:r>
              <a:rPr lang="fi-FI" sz="2800" dirty="0"/>
              <a:t>Yleisenä nyrkkisääntönä: Pidä aktiivisesti nostoasentoasi ja ryhtiäsi yllä lihaksilla. Kun harjoittelet, keskity harjoitteluun ja anna sille kaikki huomiosi. Sinä viet painoja, paino ei vie sinua; hallitse liikettä ja asentoa. </a:t>
            </a:r>
            <a:endParaRPr lang="fi-FI" sz="20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24E6E28-0095-4FF8-9375-911FE42DC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44" y="2405393"/>
            <a:ext cx="2686975" cy="398120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79B5F39-5453-3DF7-98AE-26BF68C2CC51}"/>
              </a:ext>
            </a:extLst>
          </p:cNvPr>
          <p:cNvSpPr txBox="1"/>
          <p:nvPr/>
        </p:nvSpPr>
        <p:spPr>
          <a:xfrm>
            <a:off x="527674" y="2151477"/>
            <a:ext cx="25262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>
                <a:solidFill>
                  <a:schemeClr val="bg1"/>
                </a:solidFill>
              </a:rPr>
              <a:t>Valmentaja opastaa naiselle askelkyykkyä</a:t>
            </a:r>
          </a:p>
        </p:txBody>
      </p:sp>
    </p:spTree>
    <p:extLst>
      <p:ext uri="{BB962C8B-B14F-4D97-AF65-F5344CB8AC3E}">
        <p14:creationId xmlns:p14="http://schemas.microsoft.com/office/powerpoint/2010/main" val="396265778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272789-B51D-497C-8136-F57DB028E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SARJAT JA TOISTOT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0E3C46-B4B0-4C2A-9510-AADD4CD2D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52" y="2011679"/>
            <a:ext cx="8007659" cy="4690961"/>
          </a:xfrm>
        </p:spPr>
        <p:txBody>
          <a:bodyPr>
            <a:normAutofit lnSpcReduction="10000"/>
          </a:bodyPr>
          <a:lstStyle/>
          <a:p>
            <a:r>
              <a:rPr lang="fi-FI" sz="2800" dirty="0"/>
              <a:t>Kun liikkeenä on esimerkiksi kyykky ja käyt kerran kyykyssä, tätä sanotaan yhdeksi toistoksi. </a:t>
            </a:r>
          </a:p>
          <a:p>
            <a:r>
              <a:rPr lang="fi-FI" sz="2800" dirty="0"/>
              <a:t>Kun teet useita toistoja peräkkäin, tätä sanotaan sarjaksi</a:t>
            </a:r>
          </a:p>
          <a:p>
            <a:r>
              <a:rPr lang="fi-FI" sz="2800" dirty="0"/>
              <a:t>Perusvoimaharjoittelussa kutakin liikettä kannattaa tehdä 2-5 sarjaa, jotka kukin sisältävät 8-12 toistoa.</a:t>
            </a:r>
          </a:p>
          <a:p>
            <a:r>
              <a:rPr lang="fi-FI" sz="2800" dirty="0"/>
              <a:t>Tämä voidaan merkitä esimerkiksi näin: 3-5 x 8-12. Eli sarjat x toistot</a:t>
            </a:r>
          </a:p>
          <a:p>
            <a:r>
              <a:rPr lang="fi-FI" sz="2800" dirty="0"/>
              <a:t>Sarjojen välissä kannattaa yleensä levätä 1-5 minuuttia. Mitä raskaampaa kuormaa käytät, sitä pidempi lepotauko.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5BF389E-4086-487F-BC82-D1B40CCEE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111" y="4162476"/>
            <a:ext cx="3729151" cy="2486101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D21F29C-D125-F3D0-6715-8A4C62E0000B}"/>
              </a:ext>
            </a:extLst>
          </p:cNvPr>
          <p:cNvSpPr txBox="1"/>
          <p:nvPr/>
        </p:nvSpPr>
        <p:spPr>
          <a:xfrm>
            <a:off x="8449305" y="3908560"/>
            <a:ext cx="35449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>
                <a:solidFill>
                  <a:schemeClr val="bg1"/>
                </a:solidFill>
              </a:rPr>
              <a:t>Maastavetoa harjoitteleva mies lepäämässä sarjojen välissä</a:t>
            </a:r>
          </a:p>
        </p:txBody>
      </p:sp>
    </p:spTree>
    <p:extLst>
      <p:ext uri="{BB962C8B-B14F-4D97-AF65-F5344CB8AC3E}">
        <p14:creationId xmlns:p14="http://schemas.microsoft.com/office/powerpoint/2010/main" val="310073204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4D999C-7778-4038-9BF4-5436AD82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PAINOJEN VALINTA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3A99BA-FABE-40A5-9C8F-BF41902D0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65" y="1899821"/>
            <a:ext cx="7168725" cy="4753104"/>
          </a:xfrm>
        </p:spPr>
        <p:txBody>
          <a:bodyPr>
            <a:normAutofit/>
          </a:bodyPr>
          <a:lstStyle/>
          <a:p>
            <a:r>
              <a:rPr lang="fi-FI" sz="2400" dirty="0"/>
              <a:t>Perusvoimaharjoittelussa kannattaa käyttää kuormaa (eli painoja), jotka ovat 70-80 % yhden toiston maksiminostostasi (eli siitä painosta, jonka jaksat nostaa tasan kerran)</a:t>
            </a:r>
          </a:p>
          <a:p>
            <a:r>
              <a:rPr lang="fi-FI" sz="2400" dirty="0"/>
              <a:t>70 % kuormalla jaksat nostaa 12 kertaa, mutta et ainuttakaan enempää</a:t>
            </a:r>
          </a:p>
          <a:p>
            <a:r>
              <a:rPr lang="fi-FI" sz="2400" dirty="0"/>
              <a:t>75 % kuormalla jaksat nostaa 10 kertaa, mutta et yhtään enempää</a:t>
            </a:r>
          </a:p>
          <a:p>
            <a:r>
              <a:rPr lang="fi-FI" sz="2400" dirty="0"/>
              <a:t>80 % kuormalla jaksat nostaa 8 kertaa, mutta yhdeksäs ei onnistu millään</a:t>
            </a:r>
          </a:p>
          <a:p>
            <a:r>
              <a:rPr lang="fi-FI" sz="2400" dirty="0"/>
              <a:t>Valitse siis painot, jolla onnistut täpärästi tekemään 8-12 toistoa.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EA44681-0E27-4E19-950F-8B368A3B7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149" y="1981429"/>
            <a:ext cx="3059925" cy="4589887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B162487F-2637-2048-7DF7-FA26A72F3C0B}"/>
              </a:ext>
            </a:extLst>
          </p:cNvPr>
          <p:cNvSpPr txBox="1"/>
          <p:nvPr/>
        </p:nvSpPr>
        <p:spPr>
          <a:xfrm>
            <a:off x="9444491" y="1592463"/>
            <a:ext cx="21644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>
                <a:solidFill>
                  <a:schemeClr val="bg1"/>
                </a:solidFill>
              </a:rPr>
              <a:t>Levypainoja telineessä säilytyksessä</a:t>
            </a:r>
          </a:p>
        </p:txBody>
      </p:sp>
    </p:spTree>
    <p:extLst>
      <p:ext uri="{BB962C8B-B14F-4D97-AF65-F5344CB8AC3E}">
        <p14:creationId xmlns:p14="http://schemas.microsoft.com/office/powerpoint/2010/main" val="3953744508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uorovärinen">
  <a:themeElements>
    <a:clrScheme name="Vuorovärinen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Vuorovärinen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uorovärine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106061F9495284B915DA393AE0AD145" ma:contentTypeVersion="14" ma:contentTypeDescription="Luo uusi asiakirja." ma:contentTypeScope="" ma:versionID="e9731d6b0449ddb375f9f0d54f948c41">
  <xsd:schema xmlns:xsd="http://www.w3.org/2001/XMLSchema" xmlns:xs="http://www.w3.org/2001/XMLSchema" xmlns:p="http://schemas.microsoft.com/office/2006/metadata/properties" xmlns:ns3="fa03d5d9-96da-48c3-8a8a-9f1d3aaff40d" targetNamespace="http://schemas.microsoft.com/office/2006/metadata/properties" ma:root="true" ma:fieldsID="06a1b9920440d4e5b53d622ebf0e3d80" ns3:_="">
    <xsd:import namespace="fa03d5d9-96da-48c3-8a8a-9f1d3aaff4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03d5d9-96da-48c3-8a8a-9f1d3aaff4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B99880-FE06-45E8-9D86-2D763F67F2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03d5d9-96da-48c3-8a8a-9f1d3aaff4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2F2E85-9DF1-4D7E-A77C-907175CA8B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2A8E94-1F8C-4C57-B6B6-D7532E5BA085}">
  <ds:schemaRefs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fa03d5d9-96da-48c3-8a8a-9f1d3aaff40d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TM03090430[[fn=Vuorovärinen]]</Template>
  <TotalTime>352</TotalTime>
  <Words>1115</Words>
  <Application>Microsoft Office PowerPoint</Application>
  <PresentationFormat>Laajakuva</PresentationFormat>
  <Paragraphs>180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2" baseType="lpstr">
      <vt:lpstr>Agency FB</vt:lpstr>
      <vt:lpstr>Arial Rounded MT Bold</vt:lpstr>
      <vt:lpstr>Bahnschrift SemiBold Condensed</vt:lpstr>
      <vt:lpstr>Corbel</vt:lpstr>
      <vt:lpstr>Wingdings</vt:lpstr>
      <vt:lpstr>Vuorovärinen</vt:lpstr>
      <vt:lpstr>KUNTOSALIHARJOITTELU</vt:lpstr>
      <vt:lpstr>MIKSI KUNTOSALILLE KANNATTAA MENNÄ?</vt:lpstr>
      <vt:lpstr>Tavoite</vt:lpstr>
      <vt:lpstr>”TREENIJAKO”</vt:lpstr>
      <vt:lpstr>Liikkeiden valinta</vt:lpstr>
      <vt:lpstr>Muutamia poimintoja kuntosaliliikkeistä</vt:lpstr>
      <vt:lpstr>Tekniikat kuntoon</vt:lpstr>
      <vt:lpstr>SARJAT JA TOISTOT</vt:lpstr>
      <vt:lpstr>PAINOJEN VALINTA</vt:lpstr>
      <vt:lpstr>Nousujohteisuus</vt:lpstr>
      <vt:lpstr>Ärsykkeen vaihtelu</vt:lpstr>
      <vt:lpstr>DOMS</vt:lpstr>
      <vt:lpstr>Yleisimmät virheet kuntosalilla</vt:lpstr>
      <vt:lpstr>Yhteenveto</vt:lpstr>
      <vt:lpstr>Hyvin suunniteltu on puoliksi tehty,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KUNTOSALIHARJOITTELUN ALOITTAMINEN</dc:title>
  <dc:creator>Tuikkanen Samuli</dc:creator>
  <cp:lastModifiedBy>Tuikkanen Samuli</cp:lastModifiedBy>
  <cp:revision>26</cp:revision>
  <dcterms:created xsi:type="dcterms:W3CDTF">2024-03-01T06:23:27Z</dcterms:created>
  <dcterms:modified xsi:type="dcterms:W3CDTF">2024-10-31T12:26:38Z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0x010100F106061F9495284B915DA393AE0AD145</vt:lpwstr>
  </property>
</Properties>
</file>